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41"/>
  </p:notesMasterIdLst>
  <p:sldIdLst>
    <p:sldId id="297" r:id="rId3"/>
    <p:sldId id="298" r:id="rId4"/>
    <p:sldId id="299" r:id="rId5"/>
    <p:sldId id="256" r:id="rId6"/>
    <p:sldId id="257" r:id="rId7"/>
    <p:sldId id="258" r:id="rId8"/>
    <p:sldId id="259" r:id="rId9"/>
    <p:sldId id="260" r:id="rId10"/>
    <p:sldId id="261" r:id="rId11"/>
    <p:sldId id="280" r:id="rId12"/>
    <p:sldId id="262" r:id="rId13"/>
    <p:sldId id="263" r:id="rId14"/>
    <p:sldId id="278" r:id="rId15"/>
    <p:sldId id="264" r:id="rId16"/>
    <p:sldId id="265" r:id="rId17"/>
    <p:sldId id="284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9" r:id="rId27"/>
    <p:sldId id="281" r:id="rId28"/>
    <p:sldId id="282" r:id="rId29"/>
    <p:sldId id="283" r:id="rId30"/>
    <p:sldId id="285" r:id="rId31"/>
    <p:sldId id="286" r:id="rId32"/>
    <p:sldId id="287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6" d="100"/>
          <a:sy n="56" d="100"/>
        </p:scale>
        <p:origin x="-1776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AC5F354-2CAD-4D91-807C-8EF4E7E2D7F7}" type="datetimeFigureOut">
              <a:rPr lang="ar-EG" smtClean="0"/>
              <a:pPr/>
              <a:t>05/03/1439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0B4B95E-DD47-444A-A29E-6AC5482BD435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06896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BB7A30-7423-4DDC-AFA5-EA9960307754}" type="slidenum">
              <a:rPr lang="en-GB"/>
              <a:pPr/>
              <a:t>4</a:t>
            </a:fld>
            <a:endParaRPr lang="en-GB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8EA7FC-215D-4D25-8BB0-AE8CCA1F2AF2}" type="slidenum">
              <a:rPr lang="en-GB"/>
              <a:pPr/>
              <a:t>15</a:t>
            </a:fld>
            <a:endParaRPr lang="en-GB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609265-3496-4D74-BB81-7FA1B7402DB5}" type="slidenum">
              <a:rPr lang="en-GB"/>
              <a:pPr/>
              <a:t>17</a:t>
            </a:fld>
            <a:endParaRPr lang="en-GB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5A5309-87C7-48A2-84EC-28698C23205D}" type="slidenum">
              <a:rPr lang="en-GB"/>
              <a:pPr/>
              <a:t>18</a:t>
            </a:fld>
            <a:endParaRPr lang="en-GB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538AE4-8E1B-45F2-9306-34781CA876EE}" type="slidenum">
              <a:rPr lang="en-GB"/>
              <a:pPr/>
              <a:t>19</a:t>
            </a:fld>
            <a:endParaRPr lang="en-GB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10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7D3A6F2-0156-4323-9A4A-E1E5BE2C6F33}" type="datetime9">
              <a:rPr lang="en-US" smtClean="0">
                <a:latin typeface="Arial" pitchFamily="34" charset="0"/>
              </a:rPr>
              <a:pPr/>
              <a:t>11/23/2017 7:17:43 PM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31075" name="Rectangle 12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8646A2-8A91-470F-8BCF-E3724DA8D964}" type="slidenum">
              <a:rPr lang="en-US" smtClean="0">
                <a:latin typeface="Arial" pitchFamily="34" charset="0"/>
              </a:rPr>
              <a:pPr/>
              <a:t>23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310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131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716"/>
            <a:ext cx="5029200" cy="4113855"/>
          </a:xfrm>
          <a:noFill/>
          <a:ln w="9525"/>
        </p:spPr>
        <p:txBody>
          <a:bodyPr lIns="91866" tIns="45933" rIns="91866" bIns="45933"/>
          <a:lstStyle/>
          <a:p>
            <a:pPr>
              <a:buFontTx/>
              <a:buChar char="•"/>
            </a:pPr>
            <a:r>
              <a:rPr lang="en-GB" smtClean="0">
                <a:latin typeface="Arial" pitchFamily="34" charset="0"/>
              </a:rPr>
              <a:t> The most common method of assessing airflow obstruction is to measure the forced vital capacity (FVC) and forced expired volume in one second (FEV</a:t>
            </a:r>
            <a:r>
              <a:rPr lang="en-GB" baseline="-25000" smtClean="0">
                <a:latin typeface="Arial" pitchFamily="34" charset="0"/>
              </a:rPr>
              <a:t>1</a:t>
            </a:r>
            <a:r>
              <a:rPr lang="en-GB" smtClean="0">
                <a:latin typeface="Arial" pitchFamily="34" charset="0"/>
              </a:rPr>
              <a:t>) using a spirometer. The patient takes a full deep breath in and is then asked to breathe out as fast as possible and for as long as possible. FVC is the total volume of air breathed out; FEV</a:t>
            </a:r>
            <a:r>
              <a:rPr lang="en-GB" baseline="-25000" smtClean="0">
                <a:latin typeface="Arial" pitchFamily="34" charset="0"/>
              </a:rPr>
              <a:t>1 </a:t>
            </a:r>
            <a:r>
              <a:rPr lang="en-GB" smtClean="0">
                <a:latin typeface="Arial" pitchFamily="34" charset="0"/>
              </a:rPr>
              <a:t>is the volume breathed out during the first second</a:t>
            </a: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GB" baseline="-250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4" y="803461"/>
            <a:ext cx="4549775" cy="3193048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ar-EG" smtClean="0"/>
              <a:t>Or the problem may be decreased compliance of the lung itself, the pleura or the chest wall.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4FC8AD-04DE-411B-9007-3F5ECB821860}" type="slidenum">
              <a:rPr lang="en-GB"/>
              <a:pPr/>
              <a:t>5</a:t>
            </a:fld>
            <a:endParaRPr lang="en-GB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4C6CB2-317E-4B48-A464-62D4A39BD13C}" type="slidenum">
              <a:rPr lang="en-GB"/>
              <a:pPr/>
              <a:t>6</a:t>
            </a:fld>
            <a:endParaRPr lang="en-GB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71311C-E9AC-41EC-818D-491984A9EDE7}" type="slidenum">
              <a:rPr lang="en-GB"/>
              <a:pPr/>
              <a:t>7</a:t>
            </a:fld>
            <a:endParaRPr lang="en-GB"/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FACB3C-B1C0-4605-B8FE-B44B13143162}" type="slidenum">
              <a:rPr lang="en-GB"/>
              <a:pPr/>
              <a:t>8</a:t>
            </a:fld>
            <a:endParaRPr lang="en-GB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6C3E2D-7120-4EFD-AC18-12CC5E8EF53A}" type="slidenum">
              <a:rPr lang="en-GB"/>
              <a:pPr/>
              <a:t>9</a:t>
            </a:fld>
            <a:endParaRPr lang="en-GB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44F55B-9CA2-41D5-A6EB-20E7D7D571DD}" type="slidenum">
              <a:rPr lang="en-GB"/>
              <a:pPr/>
              <a:t>11</a:t>
            </a:fld>
            <a:endParaRPr lang="en-GB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B303D1-43FB-433C-9A6F-A74D5B87D937}" type="slidenum">
              <a:rPr lang="en-GB"/>
              <a:pPr/>
              <a:t>12</a:t>
            </a:fld>
            <a:endParaRPr lang="en-GB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130AEA-3D89-4990-84D9-AD9E9F0CBEFA}" type="slidenum">
              <a:rPr lang="en-GB"/>
              <a:pPr/>
              <a:t>14</a:t>
            </a:fld>
            <a:endParaRPr lang="en-GB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3A6C0AB-E0A1-4264-B25A-8B87F91B0315}" type="slidenum">
              <a:rPr lang="fr-FR"/>
              <a:pPr/>
              <a:t>‹#›</a:t>
            </a:fld>
            <a:endParaRPr lang="fr-FR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9216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9216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9217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EG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B4D8C-1F05-41D2-BAC2-B99C1723378E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82D00-56FE-4939-8BB3-86AE1BC11E6F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8313" y="6308725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24625"/>
            <a:ext cx="2895600" cy="20478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AF1AFE0-615D-4958-8747-B064FDEB4D2D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8313" y="6308725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24625"/>
            <a:ext cx="2895600" cy="20478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333AA7E-D472-4732-A2AE-E15F822F7D82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8313" y="6308725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24625"/>
            <a:ext cx="2895600" cy="20478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1954110-797B-47BC-9F64-75730D17B548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8313" y="6308725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24625"/>
            <a:ext cx="2895600" cy="20478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3AC0117-6D80-4D31-94B6-EA9D852A1261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68313" y="6308725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524625"/>
            <a:ext cx="2895600" cy="20478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D58C5E4-66B0-4B5A-831F-EC3157CB6C80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90600" y="1143000"/>
            <a:ext cx="7315200" cy="20574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50292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1028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102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103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0B417C7-E72B-4212-AC19-0EB26EB74F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89FE6-3777-471B-BE41-328F3241F8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10594A-B419-447F-8D70-29D6B14772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58776C-3405-43F2-8E23-1B44051AA763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9800" y="1828800"/>
            <a:ext cx="30861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828800"/>
            <a:ext cx="30861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BDE73-1C6A-4B0C-80C6-2D2F869EC5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E9BFD-3316-4496-95CF-C1DC25A97D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C7DAB-A2B7-4D0C-AEFB-9A46195DAC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6D375-718B-49AC-9ACB-C1F611789E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F7D4B9-298A-4F60-9602-51410EA5E4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0D92DB-9A3F-45C5-8911-A8BB98FD0D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EDF55-A686-4F54-9D80-C5CDC506C5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457200"/>
            <a:ext cx="158115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9800" y="457200"/>
            <a:ext cx="459105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E135E-5C43-4CE6-8FEC-DC5BE79D22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6324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09800" y="1828800"/>
            <a:ext cx="6324600" cy="4267200"/>
          </a:xfrm>
        </p:spPr>
        <p:txBody>
          <a:bodyPr/>
          <a:lstStyle/>
          <a:p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00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A786853-BA66-4B6A-B9F9-8A3BDBC827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F2D6E-279C-4A4D-BC36-1BE4CBF027F5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FBEDC-5288-4CFB-A470-DE3F87AD3FBE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7B951-45BB-4CAE-BCA6-ED02CC60FEDC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F38E8-7950-4506-8D1F-7B1AE5445DA6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256DB9-8D44-40A3-B8A4-AE72842839A8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F955F-77A3-41AC-81A0-86DB71D001D3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846CD-AEAD-49D0-90D6-9CC81AF556B0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	Cliquez pour modifier le style du titre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308725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fr-FR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4625"/>
            <a:ext cx="2895600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fr-FR"/>
              <a:t>ERS-ATS COPD Guidelines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7A7BC06-C49C-4C85-973B-E7E2D9918DD7}" type="slidenum">
              <a:rPr lang="fr-FR"/>
              <a:pPr/>
              <a:t>‹#›</a:t>
            </a:fld>
            <a:endParaRPr lang="fr-FR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 sz="2400">
              <a:latin typeface="Times New Roman" pitchFamily="18" charset="0"/>
            </a:endParaRP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EG"/>
          </a:p>
        </p:txBody>
      </p:sp>
      <p:sp>
        <p:nvSpPr>
          <p:cNvPr id="9114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 sz="2400">
              <a:latin typeface="Times New Roman" pitchFamily="18" charset="0"/>
            </a:endParaRPr>
          </a:p>
        </p:txBody>
      </p:sp>
      <p:sp>
        <p:nvSpPr>
          <p:cNvPr id="9114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 sz="2400">
              <a:latin typeface="Times New Roman" pitchFamily="18" charset="0"/>
            </a:endParaRPr>
          </a:p>
        </p:txBody>
      </p:sp>
      <p:pic>
        <p:nvPicPr>
          <p:cNvPr id="91149" name="Picture 13" descr="LogoWhite_small2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8172450" y="188913"/>
            <a:ext cx="696913" cy="671512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09800" y="457200"/>
            <a:ext cx="6324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09800" y="1828800"/>
            <a:ext cx="6324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0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FDAAEE-0DEB-4C34-A669-C680D881623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394335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ar-EG"/>
          </a:p>
        </p:txBody>
      </p:sp>
      <p:pic>
        <p:nvPicPr>
          <p:cNvPr id="57347" name="Picture 3" descr="B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0"/>
          </a:blip>
          <a:srcRect/>
          <a:stretch>
            <a:fillRect/>
          </a:stretch>
        </p:blipFill>
        <p:spPr bwMode="auto">
          <a:xfrm>
            <a:off x="0" y="2000240"/>
            <a:ext cx="9144000" cy="2424113"/>
          </a:xfrm>
          <a:prstGeom prst="rect">
            <a:avLst/>
          </a:prstGeom>
          <a:noFill/>
          <a:effectLst>
            <a:outerShdw dist="71842" dir="2700000" algn="ctr" rotWithShape="0">
              <a:schemeClr val="bg1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 </a:t>
            </a:r>
            <a:r>
              <a:rPr lang="fr-CH" dirty="0" err="1" smtClean="0"/>
              <a:t>Bronchodilators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Short-acting bronchodilators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GB" dirty="0" smtClean="0"/>
              <a:t>β-agonists : </a:t>
            </a:r>
            <a:r>
              <a:rPr lang="en-GB" dirty="0" err="1" smtClean="0"/>
              <a:t>Salbutamol</a:t>
            </a:r>
            <a:r>
              <a:rPr lang="en-GB" dirty="0" smtClean="0"/>
              <a:t> ( </a:t>
            </a:r>
            <a:r>
              <a:rPr lang="en-GB" dirty="0" err="1" smtClean="0"/>
              <a:t>Farcolin</a:t>
            </a:r>
            <a:r>
              <a:rPr lang="en-GB" dirty="0" smtClean="0"/>
              <a:t>) ; inhaled , oral.</a:t>
            </a:r>
          </a:p>
          <a:p>
            <a:pPr>
              <a:buNone/>
            </a:pPr>
            <a:r>
              <a:rPr lang="en-GB" dirty="0" smtClean="0"/>
              <a:t>S.E Tremor , </a:t>
            </a:r>
            <a:r>
              <a:rPr lang="en-GB" dirty="0" err="1" smtClean="0"/>
              <a:t>Tachcardia</a:t>
            </a:r>
            <a:endParaRPr lang="en-GB" dirty="0" smtClean="0"/>
          </a:p>
          <a:p>
            <a:pPr>
              <a:buNone/>
            </a:pPr>
            <a:r>
              <a:rPr lang="en-GB" dirty="0" err="1" smtClean="0"/>
              <a:t>Anticholinergics</a:t>
            </a:r>
            <a:r>
              <a:rPr lang="en-GB" dirty="0" smtClean="0"/>
              <a:t> : </a:t>
            </a:r>
            <a:r>
              <a:rPr lang="en-GB" dirty="0" err="1" smtClean="0"/>
              <a:t>ipratropium</a:t>
            </a:r>
            <a:r>
              <a:rPr lang="en-GB" dirty="0" smtClean="0"/>
              <a:t> ( </a:t>
            </a:r>
            <a:r>
              <a:rPr lang="en-GB" dirty="0" err="1" smtClean="0"/>
              <a:t>Atrovent</a:t>
            </a:r>
            <a:r>
              <a:rPr lang="en-GB" dirty="0" smtClean="0"/>
              <a:t>) inhaled.</a:t>
            </a:r>
          </a:p>
          <a:p>
            <a:r>
              <a:rPr lang="en-GB" dirty="0" smtClean="0"/>
              <a:t>Long acting bronchodilator:</a:t>
            </a:r>
          </a:p>
          <a:p>
            <a:pPr>
              <a:buNone/>
            </a:pPr>
            <a:r>
              <a:rPr lang="en-GB" dirty="0" smtClean="0"/>
              <a:t>Long-acting inhaled β-agonists </a:t>
            </a:r>
          </a:p>
          <a:p>
            <a:pPr>
              <a:buNone/>
            </a:pPr>
            <a:r>
              <a:rPr lang="en-GB" dirty="0" smtClean="0"/>
              <a:t>Long acting inhaled </a:t>
            </a:r>
            <a:r>
              <a:rPr lang="en-GB" dirty="0" err="1" smtClean="0"/>
              <a:t>Anticholinergic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Theophyllines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Slowly IV, oral. S.E: </a:t>
            </a:r>
            <a:r>
              <a:rPr lang="en-GB" dirty="0" err="1" smtClean="0"/>
              <a:t>arrythmia</a:t>
            </a:r>
            <a:r>
              <a:rPr lang="en-GB" dirty="0" smtClean="0"/>
              <a:t>, GIT.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ERS-ATS COPD Guidelines</a:t>
            </a:r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4000" dirty="0" err="1"/>
              <a:t>Pharmacological</a:t>
            </a:r>
            <a:r>
              <a:rPr lang="fr-CH" sz="4000" dirty="0"/>
              <a:t> </a:t>
            </a:r>
            <a:r>
              <a:rPr lang="fr-CH" sz="4000" dirty="0" err="1"/>
              <a:t>therapy</a:t>
            </a:r>
            <a:r>
              <a:rPr lang="fr-CH" sz="4000" dirty="0"/>
              <a:t> (4)</a:t>
            </a:r>
            <a:br>
              <a:rPr lang="fr-CH" sz="4000" dirty="0"/>
            </a:br>
            <a:r>
              <a:rPr lang="fr-CH" sz="4000" dirty="0"/>
              <a:t> 				      </a:t>
            </a:r>
            <a:r>
              <a:rPr lang="fr-CH" sz="4000" dirty="0" err="1"/>
              <a:t>Bronchodilators</a:t>
            </a:r>
            <a:endParaRPr lang="fr-FR" sz="4000" dirty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 sz="1800" dirty="0"/>
              <a:t>Short-acting bronchodilators can increase exercise tolerance acutely in COPD. 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 sz="1800" dirty="0" err="1"/>
              <a:t>Anticholinergics</a:t>
            </a:r>
            <a:r>
              <a:rPr lang="en-GB" sz="1800" dirty="0"/>
              <a:t> given </a:t>
            </a:r>
            <a:r>
              <a:rPr lang="en-GB" sz="1800" i="1" dirty="0" err="1"/>
              <a:t>q.i.d</a:t>
            </a:r>
            <a:r>
              <a:rPr lang="en-GB" sz="1800" dirty="0"/>
              <a:t>. can improve health status over a 3-month period. 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 sz="1800" dirty="0"/>
              <a:t>Long-acting inhaled β-agonists improve health status, possibly more than regular </a:t>
            </a:r>
            <a:r>
              <a:rPr lang="en-GB" sz="1800" dirty="0" err="1"/>
              <a:t>ipratropium</a:t>
            </a:r>
            <a:r>
              <a:rPr lang="en-GB" sz="1800" dirty="0"/>
              <a:t>. Additionally, these drugs reduce symptoms, rescue medication use and increase the time between exacerbations.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 sz="1800" dirty="0"/>
              <a:t>Combining short-acting agents (</a:t>
            </a:r>
            <a:r>
              <a:rPr lang="en-GB" sz="1800" dirty="0" err="1"/>
              <a:t>salbutamol</a:t>
            </a:r>
            <a:r>
              <a:rPr lang="en-GB" sz="1800" dirty="0"/>
              <a:t>/</a:t>
            </a:r>
            <a:r>
              <a:rPr lang="en-GB" sz="1800" dirty="0" err="1"/>
              <a:t>ipratropium</a:t>
            </a:r>
            <a:r>
              <a:rPr lang="en-GB" sz="1800" dirty="0"/>
              <a:t>) produces a greater change in </a:t>
            </a:r>
            <a:r>
              <a:rPr lang="en-GB" sz="1800" dirty="0" err="1"/>
              <a:t>spirometry</a:t>
            </a:r>
            <a:r>
              <a:rPr lang="en-GB" sz="1800" dirty="0"/>
              <a:t> over 3 months than either agent alone.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 sz="1800" dirty="0"/>
              <a:t>Combining long-acting inhaled β-agonists and </a:t>
            </a:r>
            <a:r>
              <a:rPr lang="en-GB" sz="1800" dirty="0" err="1"/>
              <a:t>ipratropium</a:t>
            </a:r>
            <a:r>
              <a:rPr lang="en-GB" sz="1800" dirty="0"/>
              <a:t> leads to fewer exacerbations than either drug alone. 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 sz="1800" dirty="0"/>
              <a:t>Combining long-acting β-agonists and </a:t>
            </a:r>
            <a:r>
              <a:rPr lang="en-GB" sz="1800" dirty="0" err="1"/>
              <a:t>theophylline</a:t>
            </a:r>
            <a:r>
              <a:rPr lang="en-GB" sz="1800" dirty="0"/>
              <a:t> produces a greater </a:t>
            </a:r>
            <a:r>
              <a:rPr lang="en-GB" sz="1800" dirty="0" err="1"/>
              <a:t>spirometric</a:t>
            </a:r>
            <a:r>
              <a:rPr lang="en-GB" sz="1800" dirty="0"/>
              <a:t> change than either drug alone. 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 sz="1800" dirty="0" err="1"/>
              <a:t>Tiotropium</a:t>
            </a:r>
            <a:r>
              <a:rPr lang="en-GB" sz="1800" dirty="0"/>
              <a:t> improves health status and reduces exacerbations and hospitalisations compared with both placebo and regular </a:t>
            </a:r>
            <a:r>
              <a:rPr lang="en-GB" sz="1800" dirty="0" err="1"/>
              <a:t>ipratropium</a:t>
            </a:r>
            <a:r>
              <a:rPr lang="en-GB" sz="1800" dirty="0"/>
              <a:t>.</a:t>
            </a:r>
            <a:r>
              <a:rPr lang="fr-FR" sz="1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4000"/>
              <a:t>Pharmacological therapy (5)</a:t>
            </a:r>
            <a:br>
              <a:rPr lang="fr-CH" sz="4000"/>
            </a:br>
            <a:r>
              <a:rPr lang="fr-CH" sz="4000"/>
              <a:t> 				      Glucocorticoids</a:t>
            </a:r>
            <a:endParaRPr lang="fr-FR" sz="400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40000"/>
              </a:spcBef>
              <a:spcAft>
                <a:spcPct val="40000"/>
              </a:spcAft>
            </a:pPr>
            <a:r>
              <a:rPr lang="en-GB"/>
              <a:t>Glucocorticoids act at multiple points within the inflammatory cascade, although their effects in COPD are more modest compared with bronchial asthma. </a:t>
            </a:r>
          </a:p>
          <a:p>
            <a:pPr>
              <a:spcBef>
                <a:spcPct val="40000"/>
              </a:spcBef>
              <a:spcAft>
                <a:spcPct val="40000"/>
              </a:spcAft>
            </a:pPr>
            <a:r>
              <a:rPr lang="en-GB"/>
              <a:t>In patients with more advanced disease (usually classified as an FEV</a:t>
            </a:r>
            <a:r>
              <a:rPr lang="en-GB" sz="2400"/>
              <a:t>1 </a:t>
            </a:r>
            <a:r>
              <a:rPr lang="en-GB"/>
              <a:t>&lt;50% predicted), there is evidence that inhaled corticosteroids can reduce the number of exacerbations per year.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COPD exacerbation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ERS-ATS COPD Guidelines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4000"/>
              <a:t>Definition, evaluation and </a:t>
            </a:r>
            <a:br>
              <a:rPr lang="fr-CH" sz="4000"/>
            </a:br>
            <a:r>
              <a:rPr lang="fr-CH" sz="4000"/>
              <a:t>treatment (1)</a:t>
            </a:r>
            <a:endParaRPr lang="fr-FR" sz="4000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GB" dirty="0"/>
              <a:t>The definition of COPD exacerbation is an acute change in a patient’s baseline dyspnoea, cough and/or sputum beyond day-to-day variability sufficient to warrant a change in therapy.</a:t>
            </a: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GB" dirty="0"/>
              <a:t>Causes of exacerbation can be both infectious and non-infectious. </a:t>
            </a:r>
          </a:p>
          <a:p>
            <a:pPr>
              <a:lnSpc>
                <a:spcPct val="9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GB" dirty="0"/>
              <a:t>Medical therapy includes bronchodilators, corticosteroids, antibiotics and supplemental oxygen therapy.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4000"/>
              <a:t>Definition, evaluation and </a:t>
            </a:r>
            <a:br>
              <a:rPr lang="fr-CH" sz="4000"/>
            </a:br>
            <a:r>
              <a:rPr lang="fr-CH" sz="4000"/>
              <a:t>treatment (2)</a:t>
            </a:r>
            <a:endParaRPr lang="fr-FR" sz="4000"/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400"/>
              <a:t>Indications for hospitalisation of patients with a COPD exacerbation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Presence of high-risk co-morbid conditions, including pneumonia, cardiac arrhythmia, congestive heart failure, diabetes mellitus, renal or liver failure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Inadequate response of symptoms to outpatient management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Marked increase in dyspnoea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Inability to eat or sleep due to symptoms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Worsening hypoxaemia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Worsening hypercapnia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Changes in mental status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Inability of the patient to care for her/himself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Uncertain diagnosis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Inadequate home 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Chest X-ray.</a:t>
            </a:r>
          </a:p>
          <a:p>
            <a:r>
              <a:rPr lang="en-US" dirty="0" smtClean="0"/>
              <a:t>Arterial Blood Gas.</a:t>
            </a:r>
          </a:p>
          <a:p>
            <a:r>
              <a:rPr lang="en-US" dirty="0" smtClean="0"/>
              <a:t>Other.</a:t>
            </a:r>
            <a:endParaRPr lang="ar-E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ERS-ATS COPD Guidelines</a:t>
            </a:r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Exacerbation of COPD</a:t>
            </a:r>
            <a:endParaRPr lang="fr-FR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fr-CH"/>
              <a:t>Definition, evaluation and treatment</a:t>
            </a:r>
          </a:p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fr-CH" b="1">
                <a:solidFill>
                  <a:srgbClr val="FFFF99"/>
                </a:solidFill>
              </a:rPr>
              <a:t>In-patient oxygen therapy</a:t>
            </a:r>
          </a:p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fr-CH"/>
              <a:t>Assisted ventilation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In-patient oxygen therapy</a:t>
            </a:r>
            <a:endParaRPr lang="fr-FR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GB" sz="2000"/>
              <a:t>The goal is to prevent tissue hypoxia by maintaining arterial oxygen saturation (</a:t>
            </a:r>
            <a:r>
              <a:rPr lang="en-GB" sz="2000" i="1"/>
              <a:t>S</a:t>
            </a:r>
            <a:r>
              <a:rPr lang="en-GB" sz="2000"/>
              <a:t>a,O</a:t>
            </a:r>
            <a:r>
              <a:rPr lang="en-GB" sz="2000" baseline="-25000"/>
              <a:t>2</a:t>
            </a:r>
            <a:r>
              <a:rPr lang="en-GB" sz="2000"/>
              <a:t>) at &gt;90%.</a:t>
            </a:r>
          </a:p>
          <a:p>
            <a:pPr>
              <a:lnSpc>
                <a:spcPct val="8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GB" sz="2000"/>
              <a:t>Main delivery devices include nasal cannula and venturi mask.</a:t>
            </a:r>
          </a:p>
          <a:p>
            <a:pPr>
              <a:lnSpc>
                <a:spcPct val="8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GB" sz="2000"/>
              <a:t>Alternative delivery devices include nonrebreather mask, reservoir cannula, nasal cannula or transtracheal catheter.</a:t>
            </a:r>
          </a:p>
          <a:p>
            <a:pPr>
              <a:lnSpc>
                <a:spcPct val="8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GB" sz="2000"/>
              <a:t>Arterial blood gases should be monitored for arterial oxygen tension (</a:t>
            </a:r>
            <a:r>
              <a:rPr lang="en-GB" sz="2000" i="1"/>
              <a:t>P</a:t>
            </a:r>
            <a:r>
              <a:rPr lang="en-GB" sz="2000"/>
              <a:t>a,O</a:t>
            </a:r>
            <a:r>
              <a:rPr lang="en-GB" sz="2000" baseline="-25000"/>
              <a:t>2</a:t>
            </a:r>
            <a:r>
              <a:rPr lang="en-GB" sz="2000"/>
              <a:t>), arterial carbon dioxide tension (</a:t>
            </a:r>
            <a:r>
              <a:rPr lang="en-GB" sz="2000" i="1"/>
              <a:t>P</a:t>
            </a:r>
            <a:r>
              <a:rPr lang="en-GB" sz="2000"/>
              <a:t>a,CO</a:t>
            </a:r>
            <a:r>
              <a:rPr lang="en-GB" sz="2000" baseline="-25000"/>
              <a:t>2</a:t>
            </a:r>
            <a:r>
              <a:rPr lang="en-GB" sz="2000"/>
              <a:t>) and pH.</a:t>
            </a:r>
          </a:p>
          <a:p>
            <a:pPr>
              <a:lnSpc>
                <a:spcPct val="8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GB" sz="2000"/>
              <a:t>Arterial oxygen saturation as measured by pulse oximetry (</a:t>
            </a:r>
            <a:r>
              <a:rPr lang="en-GB" sz="2000" i="1"/>
              <a:t>S</a:t>
            </a:r>
            <a:r>
              <a:rPr lang="en-GB" sz="2000"/>
              <a:t>p,O</a:t>
            </a:r>
            <a:r>
              <a:rPr lang="en-GB" sz="2000" baseline="-25000"/>
              <a:t>2</a:t>
            </a:r>
            <a:r>
              <a:rPr lang="en-GB" sz="2000"/>
              <a:t>) should be monitored for trending and adjusting oxygen settings.</a:t>
            </a:r>
          </a:p>
          <a:p>
            <a:pPr>
              <a:lnSpc>
                <a:spcPct val="8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GB" sz="2000"/>
              <a:t>Prevention of tissue hypoxia supercedes CO</a:t>
            </a:r>
            <a:r>
              <a:rPr lang="en-GB" sz="2000" baseline="-25000"/>
              <a:t>2</a:t>
            </a:r>
            <a:r>
              <a:rPr lang="en-GB" sz="2000"/>
              <a:t> retention concerns.</a:t>
            </a:r>
          </a:p>
          <a:p>
            <a:pPr>
              <a:lnSpc>
                <a:spcPct val="8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GB" sz="2000"/>
              <a:t>If CO</a:t>
            </a:r>
            <a:r>
              <a:rPr lang="en-GB" sz="2000" baseline="-25000"/>
              <a:t>2</a:t>
            </a:r>
            <a:r>
              <a:rPr lang="en-GB" sz="2000"/>
              <a:t> retention occurs, monitor for acidaemia.</a:t>
            </a:r>
          </a:p>
          <a:p>
            <a:pPr>
              <a:lnSpc>
                <a:spcPct val="8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GB" sz="2000"/>
              <a:t>If acidaemia occurs, consider mechanical ventilation.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Exacerbation of COPD</a:t>
            </a:r>
            <a:endParaRPr lang="fr-FR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fr-CH"/>
              <a:t>Definition, evaluation and treatment</a:t>
            </a:r>
          </a:p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fr-CH"/>
              <a:t>In-patient oxygen therapy</a:t>
            </a:r>
          </a:p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fr-CH" b="1">
                <a:solidFill>
                  <a:srgbClr val="FFFF99"/>
                </a:solidFill>
              </a:rPr>
              <a:t>Assisted ventilation</a:t>
            </a:r>
            <a:endParaRPr lang="fr-FR" b="1">
              <a:solidFill>
                <a:srgbClr val="FF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COPD ASTHMA and RF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3074987"/>
          </a:xfrm>
        </p:spPr>
        <p:txBody>
          <a:bodyPr/>
          <a:lstStyle/>
          <a:p>
            <a:pPr algn="ctr"/>
            <a:r>
              <a:rPr lang="ar-EG" sz="3600" dirty="0" smtClean="0"/>
              <a:t/>
            </a:r>
            <a:br>
              <a:rPr lang="ar-EG" sz="3600" dirty="0" smtClean="0"/>
            </a:br>
            <a:r>
              <a:rPr lang="ar-EG" sz="3600" dirty="0" smtClean="0"/>
              <a:t/>
            </a:r>
            <a:br>
              <a:rPr lang="ar-EG" sz="3600" dirty="0" smtClean="0"/>
            </a:br>
            <a:r>
              <a:rPr lang="en-US" sz="3600" dirty="0" smtClean="0"/>
              <a:t> </a:t>
            </a:r>
            <a:r>
              <a:rPr lang="en-US" sz="3600" b="1" dirty="0" smtClean="0"/>
              <a:t>Asthma Management in Clinical Practice </a:t>
            </a:r>
            <a:endParaRPr lang="ar-EG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ERS-ATS COPD Guidelines</a:t>
            </a:r>
            <a:endParaRPr lang="fr-F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92725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Definition of asthma  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Asthma is a disease, usually characterized by chronic airway inflammation. </a:t>
            </a:r>
          </a:p>
          <a:p>
            <a:r>
              <a:rPr lang="en-US" b="1" dirty="0" smtClean="0"/>
              <a:t>It is defined by the history of respiratory symptoms such as wheeze, shortness of breath, chest tightness and cough that vary over time and in intensity, together with variable expiratory airflow limitation.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ar-E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ERS-ATS COPD Guidelines</a:t>
            </a:r>
            <a:endParaRPr lang="fr-F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7772400" cy="1143000"/>
          </a:xfrm>
          <a:noFill/>
        </p:spPr>
        <p:txBody>
          <a:bodyPr lIns="90488" tIns="44450" rIns="90488" bIns="44450" anchor="ctr"/>
          <a:lstStyle/>
          <a:p>
            <a:r>
              <a:rPr lang="en-US" altLang="ar-SA" smtClean="0">
                <a:solidFill>
                  <a:srgbClr val="D00000"/>
                </a:solidFill>
                <a:latin typeface="Book Antiqua" pitchFamily="18" charset="0"/>
              </a:rPr>
              <a:t>            </a:t>
            </a:r>
            <a:r>
              <a:rPr lang="en-US" altLang="ar-SA" sz="4300" smtClean="0">
                <a:latin typeface="Book Antiqua" pitchFamily="18" charset="0"/>
              </a:rPr>
              <a:t>Diagnosis of Asthma</a:t>
            </a:r>
          </a:p>
        </p:txBody>
      </p:sp>
      <p:sp>
        <p:nvSpPr>
          <p:cNvPr id="344067" name="Rectangle 3"/>
          <p:cNvSpPr>
            <a:spLocks noChangeArrowheads="1"/>
          </p:cNvSpPr>
          <p:nvPr/>
        </p:nvSpPr>
        <p:spPr bwMode="auto">
          <a:xfrm>
            <a:off x="1295400" y="1295400"/>
            <a:ext cx="6921500" cy="1054100"/>
          </a:xfrm>
          <a:prstGeom prst="rect">
            <a:avLst/>
          </a:prstGeom>
          <a:gradFill rotWithShape="0">
            <a:gsLst>
              <a:gs pos="0">
                <a:srgbClr val="FAFD00"/>
              </a:gs>
              <a:gs pos="100000">
                <a:srgbClr val="FAFD00">
                  <a:gamma/>
                  <a:shade val="80000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MY">
              <a:latin typeface="Arial" charset="0"/>
            </a:endParaRPr>
          </a:p>
        </p:txBody>
      </p:sp>
      <p:sp>
        <p:nvSpPr>
          <p:cNvPr id="344068" name="Rectangle 4"/>
          <p:cNvSpPr>
            <a:spLocks noChangeArrowheads="1"/>
          </p:cNvSpPr>
          <p:nvPr/>
        </p:nvSpPr>
        <p:spPr bwMode="auto">
          <a:xfrm>
            <a:off x="1295400" y="2819400"/>
            <a:ext cx="6921500" cy="1054100"/>
          </a:xfrm>
          <a:prstGeom prst="rect">
            <a:avLst/>
          </a:prstGeom>
          <a:gradFill rotWithShape="0">
            <a:gsLst>
              <a:gs pos="0">
                <a:srgbClr val="FAFD00"/>
              </a:gs>
              <a:gs pos="100000">
                <a:srgbClr val="FAFD00">
                  <a:gamma/>
                  <a:shade val="80000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MY">
              <a:latin typeface="Arial" charset="0"/>
            </a:endParaRPr>
          </a:p>
        </p:txBody>
      </p:sp>
      <p:sp>
        <p:nvSpPr>
          <p:cNvPr id="344069" name="Rectangle 5"/>
          <p:cNvSpPr>
            <a:spLocks noChangeArrowheads="1"/>
          </p:cNvSpPr>
          <p:nvPr/>
        </p:nvSpPr>
        <p:spPr bwMode="auto">
          <a:xfrm>
            <a:off x="1295400" y="4203700"/>
            <a:ext cx="6921500" cy="1054100"/>
          </a:xfrm>
          <a:prstGeom prst="rect">
            <a:avLst/>
          </a:prstGeom>
          <a:gradFill rotWithShape="0">
            <a:gsLst>
              <a:gs pos="0">
                <a:srgbClr val="FAFD00"/>
              </a:gs>
              <a:gs pos="100000">
                <a:srgbClr val="FAFD00">
                  <a:gamma/>
                  <a:shade val="80000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MY">
              <a:latin typeface="Arial" charset="0"/>
            </a:endParaRPr>
          </a:p>
        </p:txBody>
      </p:sp>
      <p:sp>
        <p:nvSpPr>
          <p:cNvPr id="344070" name="Rectangle 6"/>
          <p:cNvSpPr>
            <a:spLocks noChangeArrowheads="1"/>
          </p:cNvSpPr>
          <p:nvPr/>
        </p:nvSpPr>
        <p:spPr bwMode="auto">
          <a:xfrm>
            <a:off x="1295400" y="5575300"/>
            <a:ext cx="6921500" cy="1054100"/>
          </a:xfrm>
          <a:prstGeom prst="rect">
            <a:avLst/>
          </a:prstGeom>
          <a:gradFill rotWithShape="0">
            <a:gsLst>
              <a:gs pos="0">
                <a:srgbClr val="FAFD00"/>
              </a:gs>
              <a:gs pos="100000">
                <a:srgbClr val="FAFD00">
                  <a:gamma/>
                  <a:shade val="80000"/>
                  <a:invGamma/>
                </a:srgbClr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MY">
              <a:latin typeface="Arial" charset="0"/>
            </a:endParaRP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2667000" y="1752600"/>
            <a:ext cx="400367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altLang="ar-SA">
                <a:solidFill>
                  <a:schemeClr val="bg1"/>
                </a:solidFill>
              </a:rPr>
              <a:t>History of Recurrent Symptoms</a:t>
            </a:r>
          </a:p>
        </p:txBody>
      </p:sp>
      <p:sp>
        <p:nvSpPr>
          <p:cNvPr id="47112" name="Rectangle 9"/>
          <p:cNvSpPr>
            <a:spLocks noChangeArrowheads="1"/>
          </p:cNvSpPr>
          <p:nvPr/>
        </p:nvSpPr>
        <p:spPr bwMode="auto">
          <a:xfrm>
            <a:off x="2514600" y="3124200"/>
            <a:ext cx="463708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altLang="ar-SA">
                <a:solidFill>
                  <a:schemeClr val="bg1"/>
                </a:solidFill>
              </a:rPr>
              <a:t>Rule Out Other Causes of Symptoms</a:t>
            </a:r>
          </a:p>
        </p:txBody>
      </p:sp>
      <p:sp>
        <p:nvSpPr>
          <p:cNvPr id="47113" name="Rectangle 10"/>
          <p:cNvSpPr>
            <a:spLocks noChangeArrowheads="1"/>
          </p:cNvSpPr>
          <p:nvPr/>
        </p:nvSpPr>
        <p:spPr bwMode="auto">
          <a:xfrm>
            <a:off x="2036763" y="4246563"/>
            <a:ext cx="53705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altLang="ar-SA">
                <a:solidFill>
                  <a:schemeClr val="bg1"/>
                </a:solidFill>
              </a:rPr>
              <a:t>Document Presence of Airflow Obstruction</a:t>
            </a:r>
          </a:p>
        </p:txBody>
      </p:sp>
      <p:sp>
        <p:nvSpPr>
          <p:cNvPr id="47114" name="Rectangle 11"/>
          <p:cNvSpPr>
            <a:spLocks noChangeArrowheads="1"/>
          </p:cNvSpPr>
          <p:nvPr/>
        </p:nvSpPr>
        <p:spPr bwMode="auto">
          <a:xfrm>
            <a:off x="2936875" y="4703763"/>
            <a:ext cx="42259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altLang="ar-SA">
                <a:solidFill>
                  <a:srgbClr val="D00000"/>
                </a:solidFill>
              </a:rPr>
              <a:t>PEFR                             Spirometry</a:t>
            </a:r>
          </a:p>
        </p:txBody>
      </p:sp>
      <p:sp>
        <p:nvSpPr>
          <p:cNvPr id="47115" name="Rectangle 12"/>
          <p:cNvSpPr>
            <a:spLocks noChangeArrowheads="1"/>
          </p:cNvSpPr>
          <p:nvPr/>
        </p:nvSpPr>
        <p:spPr bwMode="auto">
          <a:xfrm>
            <a:off x="1447800" y="5791200"/>
            <a:ext cx="64976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altLang="ar-SA">
                <a:solidFill>
                  <a:schemeClr val="bg1"/>
                </a:solidFill>
              </a:rPr>
              <a:t>Demonstrate Reversibility of Obstruction/Symptoms</a:t>
            </a:r>
          </a:p>
        </p:txBody>
      </p:sp>
      <p:sp>
        <p:nvSpPr>
          <p:cNvPr id="47116" name="Rectangle 14"/>
          <p:cNvSpPr>
            <a:spLocks noChangeArrowheads="1"/>
          </p:cNvSpPr>
          <p:nvPr/>
        </p:nvSpPr>
        <p:spPr bwMode="auto">
          <a:xfrm>
            <a:off x="3505200" y="1981200"/>
            <a:ext cx="25828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ar-SA">
                <a:solidFill>
                  <a:srgbClr val="D00000"/>
                </a:solidFill>
              </a:rPr>
              <a:t>Shortness of breath</a:t>
            </a:r>
            <a:endParaRPr lang="en-MY">
              <a:solidFill>
                <a:srgbClr val="D00000"/>
              </a:solidFill>
            </a:endParaRPr>
          </a:p>
        </p:txBody>
      </p:sp>
      <p:sp>
        <p:nvSpPr>
          <p:cNvPr id="344079" name="AutoShape 15"/>
          <p:cNvSpPr>
            <a:spLocks noChangeArrowheads="1"/>
          </p:cNvSpPr>
          <p:nvPr/>
        </p:nvSpPr>
        <p:spPr bwMode="auto">
          <a:xfrm>
            <a:off x="4343400" y="2362200"/>
            <a:ext cx="360363" cy="504825"/>
          </a:xfrm>
          <a:prstGeom prst="downArrow">
            <a:avLst>
              <a:gd name="adj1" fmla="val 50000"/>
              <a:gd name="adj2" fmla="val 35022"/>
            </a:avLst>
          </a:prstGeom>
          <a:blipFill dpi="0" rotWithShape="1">
            <a:blip r:embed="rId2" cstate="print">
              <a:alphaModFix amt="56000"/>
            </a:blip>
            <a:srcRect/>
            <a:stretch>
              <a:fillRect/>
            </a:stretch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66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MY">
              <a:latin typeface="Arial" charset="0"/>
            </a:endParaRPr>
          </a:p>
        </p:txBody>
      </p:sp>
      <p:sp>
        <p:nvSpPr>
          <p:cNvPr id="344080" name="AutoShape 16"/>
          <p:cNvSpPr>
            <a:spLocks noChangeArrowheads="1"/>
          </p:cNvSpPr>
          <p:nvPr/>
        </p:nvSpPr>
        <p:spPr bwMode="auto">
          <a:xfrm>
            <a:off x="4343400" y="2362200"/>
            <a:ext cx="360363" cy="504825"/>
          </a:xfrm>
          <a:prstGeom prst="downArrow">
            <a:avLst>
              <a:gd name="adj1" fmla="val 50000"/>
              <a:gd name="adj2" fmla="val 35022"/>
            </a:avLst>
          </a:prstGeom>
          <a:solidFill>
            <a:srgbClr val="993300">
              <a:alpha val="56000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66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MY">
              <a:latin typeface="Arial" charset="0"/>
            </a:endParaRPr>
          </a:p>
        </p:txBody>
      </p:sp>
      <p:sp>
        <p:nvSpPr>
          <p:cNvPr id="344081" name="AutoShape 17"/>
          <p:cNvSpPr>
            <a:spLocks noChangeArrowheads="1"/>
          </p:cNvSpPr>
          <p:nvPr/>
        </p:nvSpPr>
        <p:spPr bwMode="auto">
          <a:xfrm>
            <a:off x="4343400" y="3657600"/>
            <a:ext cx="360363" cy="504825"/>
          </a:xfrm>
          <a:prstGeom prst="downArrow">
            <a:avLst>
              <a:gd name="adj1" fmla="val 50000"/>
              <a:gd name="adj2" fmla="val 35022"/>
            </a:avLst>
          </a:prstGeom>
          <a:solidFill>
            <a:srgbClr val="993300">
              <a:alpha val="56000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66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MY">
              <a:latin typeface="Arial" charset="0"/>
            </a:endParaRPr>
          </a:p>
        </p:txBody>
      </p:sp>
      <p:sp>
        <p:nvSpPr>
          <p:cNvPr id="344082" name="AutoShape 18"/>
          <p:cNvSpPr>
            <a:spLocks noChangeArrowheads="1"/>
          </p:cNvSpPr>
          <p:nvPr/>
        </p:nvSpPr>
        <p:spPr bwMode="auto">
          <a:xfrm>
            <a:off x="4419600" y="5105400"/>
            <a:ext cx="360363" cy="504825"/>
          </a:xfrm>
          <a:prstGeom prst="downArrow">
            <a:avLst>
              <a:gd name="adj1" fmla="val 50000"/>
              <a:gd name="adj2" fmla="val 35022"/>
            </a:avLst>
          </a:prstGeom>
          <a:solidFill>
            <a:srgbClr val="993300">
              <a:alpha val="56000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66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MY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184400" y="457200"/>
            <a:ext cx="7612063" cy="157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</a:pPr>
            <a:r>
              <a:rPr lang="en-GB" sz="2800" dirty="0" smtClean="0">
                <a:latin typeface="Times New Roman" pitchFamily="18" charset="0"/>
              </a:rPr>
              <a:t>  </a:t>
            </a:r>
            <a:r>
              <a:rPr lang="en-GB" sz="2800" dirty="0">
                <a:latin typeface="Times New Roman" pitchFamily="18" charset="0"/>
              </a:rPr>
              <a:t>FEV</a:t>
            </a:r>
            <a:r>
              <a:rPr lang="en-GB" sz="2800" baseline="-25000" dirty="0">
                <a:latin typeface="Times New Roman" pitchFamily="18" charset="0"/>
              </a:rPr>
              <a:t>1</a:t>
            </a:r>
            <a:r>
              <a:rPr lang="en-GB" sz="2800" dirty="0">
                <a:latin typeface="Times New Roman" pitchFamily="18" charset="0"/>
              </a:rPr>
              <a:t> measurement</a:t>
            </a:r>
          </a:p>
        </p:txBody>
      </p:sp>
      <p:pic>
        <p:nvPicPr>
          <p:cNvPr id="51203" name="Picture 3" descr="photo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1836738"/>
            <a:ext cx="5148263" cy="500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220788" y="-152400"/>
            <a:ext cx="7612062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838200" indent="-838200">
              <a:lnSpc>
                <a:spcPct val="90000"/>
              </a:lnSpc>
            </a:pPr>
            <a:r>
              <a:rPr lang="en-GB" sz="3200" b="0">
                <a:solidFill>
                  <a:schemeClr val="tx2"/>
                </a:solidFill>
                <a:latin typeface="Times New Roman" pitchFamily="18" charset="0"/>
              </a:rPr>
              <a:t>Clinical follow up of asthma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5410200" cy="914400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altLang="ar-SA" kern="1200" dirty="0"/>
              <a:t>ICS in </a:t>
            </a:r>
            <a:r>
              <a:rPr altLang="ar-SA" kern="1200"/>
              <a:t>Asthma</a:t>
            </a:r>
            <a:r>
              <a:rPr lang="en-US" altLang="ar-SA" kern="1200" dirty="0"/>
              <a:t> </a:t>
            </a:r>
            <a:endParaRPr altLang="ar-SA" kern="1200" dirty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78971" y="1600200"/>
            <a:ext cx="8287204" cy="4495800"/>
          </a:xfrm>
        </p:spPr>
        <p:txBody>
          <a:bodyPr/>
          <a:lstStyle/>
          <a:p>
            <a:pPr algn="just" eaLnBrk="1" hangingPunct="1"/>
            <a:r>
              <a:rPr lang="en-US" altLang="en-US" dirty="0" smtClean="0"/>
              <a:t>ICS (inhaled corticosteroid) are the recommended </a:t>
            </a:r>
            <a:r>
              <a:rPr lang="en-US" altLang="en-US" b="1" dirty="0" smtClean="0">
                <a:solidFill>
                  <a:srgbClr val="FF0000"/>
                </a:solidFill>
              </a:rPr>
              <a:t>first-line therapy </a:t>
            </a:r>
            <a:r>
              <a:rPr lang="en-US" altLang="en-US" dirty="0" smtClean="0"/>
              <a:t>for persistent asthma of all severities and patients of all ages and are the </a:t>
            </a:r>
            <a:r>
              <a:rPr lang="en-US" altLang="en-US" b="1" dirty="0">
                <a:solidFill>
                  <a:srgbClr val="FF0000"/>
                </a:solidFill>
              </a:rPr>
              <a:t>most effective asthma medications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currently available. </a:t>
            </a:r>
          </a:p>
          <a:p>
            <a:pPr algn="just" eaLnBrk="1" hangingPunct="1"/>
            <a:endParaRPr lang="en-US" altLang="en-US" dirty="0" smtClean="0"/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6693116" y="6581001"/>
            <a:ext cx="22879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eaLnBrk="0" hangingPunct="0"/>
            <a:r>
              <a:rPr lang="en-US" altLang="en-US" sz="1200" dirty="0">
                <a:solidFill>
                  <a:srgbClr val="000000"/>
                </a:solidFill>
                <a:latin typeface="Corbel" pitchFamily="34" charset="0"/>
              </a:rPr>
              <a:t>Pharmaceuticals 2010, 3, 514-540</a:t>
            </a:r>
          </a:p>
        </p:txBody>
      </p:sp>
    </p:spTree>
    <p:extLst>
      <p:ext uri="{BB962C8B-B14F-4D97-AF65-F5344CB8AC3E}">
        <p14:creationId xmlns:p14="http://schemas.microsoft.com/office/powerpoint/2010/main" val="151986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When </a:t>
            </a:r>
            <a:r>
              <a:rPr lang="en-US" sz="2800" dirty="0"/>
              <a:t>taken regularly, inhaled </a:t>
            </a:r>
            <a:r>
              <a:rPr lang="en-US" sz="2800" dirty="0" smtClean="0"/>
              <a:t>corticosteroids: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Effectively control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everyday asthma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symptoms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lung function.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risk for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exacerbations.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kern="1200" dirty="0"/>
              <a:t>ICS in Asthma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1340" y="6611779"/>
            <a:ext cx="360957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eaLnBrk="0" hangingPunct="0"/>
            <a:r>
              <a:rPr lang="en-US" sz="1200" dirty="0">
                <a:solidFill>
                  <a:srgbClr val="000000"/>
                </a:solidFill>
                <a:latin typeface="Corbel" pitchFamily="34" charset="0"/>
              </a:rPr>
              <a:t>Fernando D Martinez et </a:t>
            </a:r>
            <a:r>
              <a:rPr lang="en-US" sz="1200" dirty="0" err="1">
                <a:solidFill>
                  <a:srgbClr val="000000"/>
                </a:solidFill>
                <a:latin typeface="Corbel" pitchFamily="34" charset="0"/>
              </a:rPr>
              <a:t>al,Lancet</a:t>
            </a:r>
            <a:r>
              <a:rPr lang="en-US" sz="1200" dirty="0">
                <a:solidFill>
                  <a:srgbClr val="000000"/>
                </a:solidFill>
                <a:latin typeface="Corbel" pitchFamily="34" charset="0"/>
              </a:rPr>
              <a:t> 2013; 382: 1360–72</a:t>
            </a:r>
          </a:p>
        </p:txBody>
      </p:sp>
    </p:spTree>
    <p:extLst>
      <p:ext uri="{BB962C8B-B14F-4D97-AF65-F5344CB8AC3E}">
        <p14:creationId xmlns:p14="http://schemas.microsoft.com/office/powerpoint/2010/main" val="2800615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72986" y="172049"/>
            <a:ext cx="8377645" cy="79216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altLang="en-US" kern="1200" dirty="0"/>
              <a:t>LABA </a:t>
            </a:r>
            <a:r>
              <a:rPr lang="en-US" altLang="en-US" kern="1200" dirty="0"/>
              <a:t>with</a:t>
            </a:r>
            <a:r>
              <a:rPr altLang="en-US" kern="1200" dirty="0"/>
              <a:t> ICS for Asthma Management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548639" y="1593667"/>
            <a:ext cx="8231777" cy="4153989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 smtClean="0"/>
              <a:t>ICS therapy in combination with long acting inhaled beta agonists (LABA) represents the most important treatment for asthma.</a:t>
            </a:r>
          </a:p>
          <a:p>
            <a:pPr algn="just" eaLnBrk="1" hangingPunct="1">
              <a:buFontTx/>
              <a:buNone/>
            </a:pPr>
            <a:endParaRPr lang="en-US" altLang="en-US" dirty="0" smtClean="0"/>
          </a:p>
          <a:p>
            <a:pPr algn="just" eaLnBrk="1" hangingPunct="1"/>
            <a:r>
              <a:rPr lang="en-US" altLang="en-US" dirty="0" smtClean="0"/>
              <a:t>ICS therapy forms the basis for treatment of asthma of all severities, improving asthma control, lung function and preventing exacerbations of disease.</a:t>
            </a:r>
          </a:p>
          <a:p>
            <a:pPr algn="just" eaLnBrk="1" hangingPunct="1"/>
            <a:endParaRPr lang="en-US" altLang="en-US" dirty="0" smtClean="0"/>
          </a:p>
        </p:txBody>
      </p:sp>
      <p:sp>
        <p:nvSpPr>
          <p:cNvPr id="36868" name="mh footnote shape"/>
          <p:cNvSpPr>
            <a:spLocks noChangeArrowheads="1"/>
          </p:cNvSpPr>
          <p:nvPr/>
        </p:nvSpPr>
        <p:spPr bwMode="auto">
          <a:xfrm>
            <a:off x="6437635" y="6578820"/>
            <a:ext cx="2633839" cy="27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eaLnBrk="0" hangingPunct="0"/>
            <a:r>
              <a:rPr lang="fr-FR" altLang="en-US" sz="1200" dirty="0" err="1">
                <a:solidFill>
                  <a:srgbClr val="000000"/>
                </a:solidFill>
                <a:latin typeface="Corbel" pitchFamily="34" charset="0"/>
              </a:rPr>
              <a:t>Eur</a:t>
            </a:r>
            <a:r>
              <a:rPr lang="fr-FR" altLang="en-US" sz="1200" dirty="0">
                <a:solidFill>
                  <a:srgbClr val="000000"/>
                </a:solidFill>
                <a:latin typeface="Corbel" pitchFamily="34" charset="0"/>
              </a:rPr>
              <a:t> J Clin </a:t>
            </a:r>
            <a:r>
              <a:rPr lang="fr-FR" altLang="en-US" sz="1200" dirty="0" err="1">
                <a:solidFill>
                  <a:srgbClr val="000000"/>
                </a:solidFill>
                <a:latin typeface="Corbel" pitchFamily="34" charset="0"/>
              </a:rPr>
              <a:t>Pharmacol</a:t>
            </a:r>
            <a:r>
              <a:rPr lang="fr-FR" altLang="en-US" sz="1200" dirty="0">
                <a:solidFill>
                  <a:srgbClr val="000000"/>
                </a:solidFill>
                <a:latin typeface="Corbel" pitchFamily="34" charset="0"/>
              </a:rPr>
              <a:t> (2009) 65:853–871</a:t>
            </a:r>
            <a:endParaRPr lang="en-US" altLang="en-US" sz="1200" dirty="0">
              <a:solidFill>
                <a:srgbClr val="000000"/>
              </a:solidFill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3713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22313"/>
            <a:ext cx="8366125" cy="547687"/>
          </a:xfrm>
        </p:spPr>
        <p:txBody>
          <a:bodyPr/>
          <a:lstStyle/>
          <a:p>
            <a:r>
              <a:rPr lang="en-US" altLang="en-US" kern="1200" dirty="0" smtClean="0"/>
              <a:t>Exacerbations of asthma</a:t>
            </a:r>
            <a:endParaRPr lang="en-MY" altLang="en-US" kern="1200" dirty="0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897813" cy="3308350"/>
          </a:xfrm>
        </p:spPr>
        <p:txBody>
          <a:bodyPr/>
          <a:lstStyle/>
          <a:p>
            <a:pPr marL="0" indent="0">
              <a:lnSpc>
                <a:spcPct val="105000"/>
              </a:lnSpc>
              <a:buFontTx/>
              <a:buChar char="•"/>
              <a:defRPr/>
            </a:pPr>
            <a:r>
              <a:rPr lang="en-US" sz="30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 episodes of rapidly progressive increase in SOB, cough, wheezing, chest tightness, and respiratory distress.</a:t>
            </a:r>
          </a:p>
          <a:p>
            <a:pPr marL="0" indent="0">
              <a:lnSpc>
                <a:spcPct val="105000"/>
              </a:lnSpc>
              <a:buFontTx/>
              <a:buChar char="•"/>
              <a:defRPr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Cause : infectious; viral, Non infectious.</a:t>
            </a:r>
            <a:endParaRPr lang="en-US" sz="3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05000"/>
              </a:lnSpc>
              <a:buFontTx/>
              <a:buChar char="•"/>
              <a:defRPr/>
            </a:pPr>
            <a:endParaRPr lang="en-US" b="0" i="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Manegement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Inhaled short acting bronchodilator (Nebulizer).</a:t>
            </a:r>
          </a:p>
          <a:p>
            <a:r>
              <a:rPr lang="en-US" dirty="0" smtClean="0"/>
              <a:t>Systemic corticosteroid.</a:t>
            </a:r>
          </a:p>
          <a:p>
            <a:r>
              <a:rPr lang="en-US" dirty="0" smtClean="0"/>
              <a:t>Slowly IV uniphylline.</a:t>
            </a:r>
          </a:p>
          <a:p>
            <a:r>
              <a:rPr lang="en-US" dirty="0" smtClean="0"/>
              <a:t>IV fluids</a:t>
            </a:r>
          </a:p>
          <a:p>
            <a:r>
              <a:rPr lang="en-US" dirty="0" smtClean="0"/>
              <a:t>Oxygen therapy.</a:t>
            </a:r>
          </a:p>
          <a:p>
            <a:r>
              <a:rPr lang="en-US" dirty="0" smtClean="0"/>
              <a:t>ICU referral???</a:t>
            </a:r>
          </a:p>
          <a:p>
            <a:endParaRPr lang="ar-E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ERS-ATS COPD Guidelines</a:t>
            </a:r>
            <a:endParaRPr lang="fr-F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Respiratory Failure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ERS-ATS COPD Guidelines</a:t>
            </a:r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Picture 2" descr="http://images.ddccdn.com/cg/images/en29839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80165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u="sng" dirty="0" smtClean="0"/>
              <a:t>Definition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</a:rPr>
              <a:t>Failure in one or both gas exchange functions: oxygenation and carbon dioxide elimination</a:t>
            </a:r>
          </a:p>
          <a:p>
            <a:r>
              <a:rPr lang="en-US" sz="3200" u="sng" dirty="0" smtClean="0"/>
              <a:t>Types</a:t>
            </a:r>
          </a:p>
          <a:p>
            <a:pPr>
              <a:buNone/>
            </a:pPr>
            <a:r>
              <a:rPr lang="en-US" u="sng" dirty="0" smtClean="0"/>
              <a:t>Acute , Chronic</a:t>
            </a:r>
          </a:p>
          <a:p>
            <a:pPr>
              <a:buNone/>
            </a:pPr>
            <a:r>
              <a:rPr lang="en-US" u="sng" dirty="0" smtClean="0"/>
              <a:t>Type </a:t>
            </a:r>
            <a:r>
              <a:rPr lang="en-US" altLang="ar-EG" dirty="0" smtClean="0">
                <a:cs typeface="Arial" pitchFamily="34" charset="0"/>
              </a:rPr>
              <a:t>I ( Hypoxemia: decrease oxygen level in blood).</a:t>
            </a:r>
          </a:p>
          <a:p>
            <a:pPr>
              <a:buNone/>
            </a:pPr>
            <a:r>
              <a:rPr lang="en-US" altLang="ar-EG" dirty="0" smtClean="0">
                <a:cs typeface="Arial" pitchFamily="34" charset="0"/>
              </a:rPr>
              <a:t> Type II ( </a:t>
            </a:r>
            <a:r>
              <a:rPr lang="en-US" altLang="ar-EG" dirty="0" err="1" smtClean="0">
                <a:cs typeface="Arial" pitchFamily="34" charset="0"/>
              </a:rPr>
              <a:t>Hypercapnia</a:t>
            </a:r>
            <a:r>
              <a:rPr lang="en-US" altLang="ar-EG" dirty="0" smtClean="0">
                <a:cs typeface="Arial" pitchFamily="34" charset="0"/>
              </a:rPr>
              <a:t>: Increase CO2 level in blood). </a:t>
            </a:r>
            <a:endParaRPr lang="ar-EG" u="sng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ERS-ATS COPD Guidelines</a:t>
            </a:r>
            <a:endParaRPr lang="fr-F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467600" cy="1196975"/>
          </a:xfrm>
        </p:spPr>
        <p:txBody>
          <a:bodyPr/>
          <a:lstStyle/>
          <a:p>
            <a:pPr algn="ctr" eaLnBrk="1" hangingPunct="1"/>
            <a:r>
              <a:rPr lang="en-US" altLang="ar-EG" smtClean="0">
                <a:cs typeface="Arial" pitchFamily="34" charset="0"/>
              </a:rPr>
              <a:t>Causes of type I  RF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382000" cy="5029200"/>
          </a:xfrm>
        </p:spPr>
        <p:txBody>
          <a:bodyPr/>
          <a:lstStyle/>
          <a:p>
            <a:pPr lvl="1" algn="just" eaLnBrk="1" hangingPunct="1"/>
            <a:r>
              <a:rPr lang="en-US" altLang="ar-EG" dirty="0" smtClean="0">
                <a:cs typeface="Arial" pitchFamily="34" charset="0"/>
              </a:rPr>
              <a:t>COPD ( early in disease)</a:t>
            </a:r>
          </a:p>
          <a:p>
            <a:pPr lvl="1" algn="just" eaLnBrk="1" hangingPunct="1"/>
            <a:r>
              <a:rPr lang="en-US" altLang="ar-EG" dirty="0" smtClean="0">
                <a:cs typeface="Arial" pitchFamily="34" charset="0"/>
              </a:rPr>
              <a:t>Pneumonia </a:t>
            </a:r>
          </a:p>
          <a:p>
            <a:pPr lvl="1" algn="just" eaLnBrk="1" hangingPunct="1"/>
            <a:r>
              <a:rPr lang="en-US" altLang="ar-EG" dirty="0" smtClean="0">
                <a:cs typeface="Arial" pitchFamily="34" charset="0"/>
              </a:rPr>
              <a:t>Pulmonary edema </a:t>
            </a:r>
          </a:p>
          <a:p>
            <a:pPr lvl="1" algn="just" eaLnBrk="1" hangingPunct="1"/>
            <a:r>
              <a:rPr lang="en-US" altLang="ar-EG" dirty="0" smtClean="0">
                <a:cs typeface="Arial" pitchFamily="34" charset="0"/>
              </a:rPr>
              <a:t>Pulmonary fibrosis </a:t>
            </a:r>
          </a:p>
          <a:p>
            <a:pPr lvl="1" algn="just" eaLnBrk="1" hangingPunct="1"/>
            <a:r>
              <a:rPr lang="en-US" altLang="ar-EG" dirty="0" smtClean="0">
                <a:cs typeface="Arial" pitchFamily="34" charset="0"/>
              </a:rPr>
              <a:t>Asthma </a:t>
            </a:r>
          </a:p>
          <a:p>
            <a:pPr lvl="1" algn="just" eaLnBrk="1" hangingPunct="1"/>
            <a:r>
              <a:rPr lang="en-US" altLang="ar-EG" dirty="0" err="1" smtClean="0">
                <a:cs typeface="Arial" pitchFamily="34" charset="0"/>
              </a:rPr>
              <a:t>Pneumothorax</a:t>
            </a:r>
            <a:r>
              <a:rPr lang="en-US" altLang="ar-EG" dirty="0" smtClean="0">
                <a:cs typeface="Arial" pitchFamily="34" charset="0"/>
              </a:rPr>
              <a:t> </a:t>
            </a:r>
          </a:p>
          <a:p>
            <a:pPr lvl="1" algn="just" eaLnBrk="1" hangingPunct="1"/>
            <a:r>
              <a:rPr lang="en-US" altLang="ar-EG" dirty="0" smtClean="0">
                <a:cs typeface="Arial" pitchFamily="34" charset="0"/>
              </a:rPr>
              <a:t>Pulmonary embolism </a:t>
            </a:r>
          </a:p>
          <a:p>
            <a:pPr lvl="1" eaLnBrk="1" hangingPunct="1"/>
            <a:r>
              <a:rPr lang="en-US" altLang="ar-EG" dirty="0" smtClean="0">
                <a:cs typeface="Arial" pitchFamily="34" charset="0"/>
              </a:rPr>
              <a:t>Cyanotic congenital heart disease </a:t>
            </a:r>
          </a:p>
          <a:p>
            <a:pPr lvl="1" eaLnBrk="1" hangingPunct="1"/>
            <a:r>
              <a:rPr lang="en-US" altLang="ar-EG" dirty="0" err="1" smtClean="0">
                <a:cs typeface="Arial" pitchFamily="34" charset="0"/>
              </a:rPr>
              <a:t>Bronchiectasis</a:t>
            </a:r>
            <a:r>
              <a:rPr lang="en-US" altLang="ar-EG" dirty="0" smtClean="0">
                <a:cs typeface="Arial" pitchFamily="34" charset="0"/>
              </a:rPr>
              <a:t> .</a:t>
            </a:r>
          </a:p>
          <a:p>
            <a:pPr lvl="1" algn="just" eaLnBrk="1" hangingPunct="1">
              <a:buNone/>
            </a:pPr>
            <a:endParaRPr lang="en-US" altLang="ar-EG" dirty="0" smtClean="0"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ar-EG" sz="2800" dirty="0" smtClean="0"/>
              <a:t>   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60350"/>
            <a:ext cx="8991600" cy="1125538"/>
          </a:xfrm>
        </p:spPr>
        <p:txBody>
          <a:bodyPr/>
          <a:lstStyle/>
          <a:p>
            <a:pPr algn="ctr" eaLnBrk="1" hangingPunct="1"/>
            <a:r>
              <a:rPr lang="en-US" altLang="ar-EG" dirty="0" smtClean="0">
                <a:cs typeface="Arial" pitchFamily="34" charset="0"/>
              </a:rPr>
              <a:t>Causes of type II  RF</a:t>
            </a:r>
            <a:endParaRPr lang="en-CA" altLang="ar-EG" dirty="0" smtClean="0">
              <a:cs typeface="Arial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569325" cy="4648200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</a:pPr>
            <a:r>
              <a:rPr lang="en-US" altLang="ar-EG" sz="2800" dirty="0" smtClean="0">
                <a:solidFill>
                  <a:schemeClr val="tx1"/>
                </a:solidFill>
                <a:cs typeface="Arial" pitchFamily="34" charset="0"/>
              </a:rPr>
              <a:t>stroke, tumors , brain injuries.</a:t>
            </a:r>
          </a:p>
          <a:p>
            <a:pPr algn="just" eaLnBrk="1" hangingPunct="1">
              <a:lnSpc>
                <a:spcPct val="110000"/>
              </a:lnSpc>
            </a:pPr>
            <a:r>
              <a:rPr lang="en-US" altLang="ar-EG" sz="2800" dirty="0" smtClean="0">
                <a:solidFill>
                  <a:schemeClr val="tx1"/>
                </a:solidFill>
                <a:cs typeface="Arial" pitchFamily="34" charset="0"/>
              </a:rPr>
              <a:t>Respiratory centre dysfunction, drug over- dose, hypothyroidism.</a:t>
            </a:r>
          </a:p>
          <a:p>
            <a:pPr algn="just" eaLnBrk="1" hangingPunct="1">
              <a:lnSpc>
                <a:spcPct val="110000"/>
              </a:lnSpc>
            </a:pPr>
            <a:r>
              <a:rPr lang="en-US" altLang="ar-EG" sz="2800" dirty="0" smtClean="0">
                <a:solidFill>
                  <a:schemeClr val="tx1"/>
                </a:solidFill>
                <a:cs typeface="Arial" pitchFamily="34" charset="0"/>
              </a:rPr>
              <a:t>Spinal injuries, </a:t>
            </a:r>
            <a:r>
              <a:rPr lang="en-US" altLang="ar-EG" sz="2800" dirty="0" err="1" smtClean="0">
                <a:solidFill>
                  <a:schemeClr val="tx1"/>
                </a:solidFill>
                <a:cs typeface="Arial" pitchFamily="34" charset="0"/>
              </a:rPr>
              <a:t>Guillain-Barre</a:t>
            </a:r>
            <a:r>
              <a:rPr lang="en-US" altLang="ar-EG" sz="2800" dirty="0" smtClean="0">
                <a:solidFill>
                  <a:schemeClr val="tx1"/>
                </a:solidFill>
                <a:cs typeface="Arial" pitchFamily="34" charset="0"/>
              </a:rPr>
              <a:t>, polio .</a:t>
            </a:r>
          </a:p>
          <a:p>
            <a:pPr algn="just" eaLnBrk="1" hangingPunct="1">
              <a:lnSpc>
                <a:spcPct val="110000"/>
              </a:lnSpc>
              <a:buNone/>
            </a:pPr>
            <a:endParaRPr lang="en-US" altLang="ar-EG" sz="2800" dirty="0" smtClean="0">
              <a:solidFill>
                <a:schemeClr val="tx1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382000" cy="54102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endParaRPr lang="en-US" altLang="ar-EG" sz="2800" b="1" dirty="0" smtClean="0">
              <a:solidFill>
                <a:schemeClr val="tx2">
                  <a:lumMod val="20000"/>
                  <a:lumOff val="80000"/>
                </a:schemeClr>
              </a:solidFill>
              <a:cs typeface="Arial" pitchFamily="34" charset="0"/>
            </a:endParaRPr>
          </a:p>
          <a:p>
            <a:pPr algn="just" eaLnBrk="1" hangingPunct="1">
              <a:lnSpc>
                <a:spcPct val="120000"/>
              </a:lnSpc>
              <a:defRPr/>
            </a:pPr>
            <a:r>
              <a:rPr lang="en-US" altLang="ar-EG" sz="2800" dirty="0" smtClean="0">
                <a:solidFill>
                  <a:schemeClr val="tx2">
                    <a:lumMod val="20000"/>
                    <a:lumOff val="80000"/>
                  </a:schemeClr>
                </a:solidFill>
                <a:cs typeface="Arial" pitchFamily="34" charset="0"/>
              </a:rPr>
              <a:t>Chest wall/pleural diseases ; morbid obesity, </a:t>
            </a:r>
            <a:r>
              <a:rPr lang="en-US" altLang="ar-EG" sz="2800" dirty="0" err="1" smtClean="0">
                <a:solidFill>
                  <a:schemeClr val="tx2">
                    <a:lumMod val="20000"/>
                    <a:lumOff val="80000"/>
                  </a:schemeClr>
                </a:solidFill>
                <a:cs typeface="Arial" pitchFamily="34" charset="0"/>
              </a:rPr>
              <a:t>kyphoscoliosis</a:t>
            </a:r>
            <a:r>
              <a:rPr lang="en-US" altLang="ar-EG" sz="2800" dirty="0" smtClean="0">
                <a:solidFill>
                  <a:schemeClr val="tx2">
                    <a:lumMod val="20000"/>
                    <a:lumOff val="80000"/>
                  </a:schemeClr>
                </a:solidFill>
                <a:cs typeface="Arial" pitchFamily="34" charset="0"/>
              </a:rPr>
              <a:t>, pneumothorax, massive pleural effusion.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en-US" altLang="ar-EG" sz="2800" dirty="0" smtClean="0">
                <a:solidFill>
                  <a:schemeClr val="tx2">
                    <a:lumMod val="20000"/>
                    <a:lumOff val="80000"/>
                  </a:schemeClr>
                </a:solidFill>
                <a:cs typeface="Arial" pitchFamily="34" charset="0"/>
              </a:rPr>
              <a:t>Upper airways obstruction;                                            tumor, foreign body, laryngeal edema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en-US" altLang="ar-EG" sz="2800" dirty="0" smtClean="0">
                <a:solidFill>
                  <a:schemeClr val="tx2">
                    <a:lumMod val="20000"/>
                    <a:lumOff val="80000"/>
                  </a:schemeClr>
                </a:solidFill>
                <a:cs typeface="Arial" pitchFamily="34" charset="0"/>
              </a:rPr>
              <a:t>Peripheral airway disorder &amp; lung parenchyma; asthma, COPD, massive fibrosis.</a:t>
            </a:r>
            <a:endParaRPr lang="en-CA" altLang="ar-EG" sz="2800" dirty="0" smtClean="0">
              <a:solidFill>
                <a:schemeClr val="tx2">
                  <a:lumMod val="20000"/>
                  <a:lumOff val="80000"/>
                </a:schemeClr>
              </a:solidFill>
              <a:cs typeface="Arial" pitchFamily="34" charset="0"/>
            </a:endParaRP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en-US" altLang="ar-EG" sz="2800" b="1" dirty="0" smtClean="0">
              <a:solidFill>
                <a:schemeClr val="tx2">
                  <a:lumMod val="20000"/>
                  <a:lumOff val="80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43200" y="304800"/>
            <a:ext cx="3663950" cy="5651500"/>
            <a:chOff x="1536" y="144"/>
            <a:chExt cx="2692" cy="4121"/>
          </a:xfrm>
        </p:grpSpPr>
        <p:sp>
          <p:nvSpPr>
            <p:cNvPr id="47124" name="Freeform 3"/>
            <p:cNvSpPr>
              <a:spLocks/>
            </p:cNvSpPr>
            <p:nvPr/>
          </p:nvSpPr>
          <p:spPr bwMode="auto">
            <a:xfrm>
              <a:off x="2261" y="144"/>
              <a:ext cx="1038" cy="1119"/>
            </a:xfrm>
            <a:custGeom>
              <a:avLst/>
              <a:gdLst>
                <a:gd name="T0" fmla="*/ 657 w 913"/>
                <a:gd name="T1" fmla="*/ 4226 h 962"/>
                <a:gd name="T2" fmla="*/ 549 w 913"/>
                <a:gd name="T3" fmla="*/ 4297 h 962"/>
                <a:gd name="T4" fmla="*/ 504 w 913"/>
                <a:gd name="T5" fmla="*/ 4172 h 962"/>
                <a:gd name="T6" fmla="*/ 442 w 913"/>
                <a:gd name="T7" fmla="*/ 3912 h 962"/>
                <a:gd name="T8" fmla="*/ 0 w 913"/>
                <a:gd name="T9" fmla="*/ 3912 h 962"/>
                <a:gd name="T10" fmla="*/ 442 w 913"/>
                <a:gd name="T11" fmla="*/ 2283 h 962"/>
                <a:gd name="T12" fmla="*/ 728 w 913"/>
                <a:gd name="T13" fmla="*/ 928 h 962"/>
                <a:gd name="T14" fmla="*/ 1929 w 913"/>
                <a:gd name="T15" fmla="*/ 48 h 962"/>
                <a:gd name="T16" fmla="*/ 3381 w 913"/>
                <a:gd name="T17" fmla="*/ 616 h 962"/>
                <a:gd name="T18" fmla="*/ 4221 w 913"/>
                <a:gd name="T19" fmla="*/ 2443 h 962"/>
                <a:gd name="T20" fmla="*/ 3586 w 913"/>
                <a:gd name="T21" fmla="*/ 4685 h 962"/>
                <a:gd name="T22" fmla="*/ 3444 w 913"/>
                <a:gd name="T23" fmla="*/ 5901 h 96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13" h="962">
                  <a:moveTo>
                    <a:pt x="141" y="689"/>
                  </a:moveTo>
                  <a:cubicBezTo>
                    <a:pt x="137" y="691"/>
                    <a:pt x="122" y="702"/>
                    <a:pt x="117" y="701"/>
                  </a:cubicBezTo>
                  <a:cubicBezTo>
                    <a:pt x="112" y="700"/>
                    <a:pt x="112" y="691"/>
                    <a:pt x="108" y="680"/>
                  </a:cubicBezTo>
                  <a:cubicBezTo>
                    <a:pt x="104" y="669"/>
                    <a:pt x="112" y="644"/>
                    <a:pt x="94" y="637"/>
                  </a:cubicBezTo>
                  <a:lnTo>
                    <a:pt x="0" y="637"/>
                  </a:lnTo>
                  <a:cubicBezTo>
                    <a:pt x="0" y="592"/>
                    <a:pt x="67" y="453"/>
                    <a:pt x="94" y="372"/>
                  </a:cubicBezTo>
                  <a:cubicBezTo>
                    <a:pt x="120" y="290"/>
                    <a:pt x="103" y="212"/>
                    <a:pt x="156" y="151"/>
                  </a:cubicBezTo>
                  <a:cubicBezTo>
                    <a:pt x="209" y="90"/>
                    <a:pt x="319" y="16"/>
                    <a:pt x="414" y="8"/>
                  </a:cubicBezTo>
                  <a:cubicBezTo>
                    <a:pt x="509" y="0"/>
                    <a:pt x="643" y="36"/>
                    <a:pt x="725" y="101"/>
                  </a:cubicBezTo>
                  <a:cubicBezTo>
                    <a:pt x="807" y="166"/>
                    <a:pt x="899" y="288"/>
                    <a:pt x="906" y="398"/>
                  </a:cubicBezTo>
                  <a:cubicBezTo>
                    <a:pt x="913" y="508"/>
                    <a:pt x="797" y="669"/>
                    <a:pt x="769" y="763"/>
                  </a:cubicBezTo>
                  <a:cubicBezTo>
                    <a:pt x="741" y="857"/>
                    <a:pt x="744" y="921"/>
                    <a:pt x="738" y="962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EG"/>
            </a:p>
          </p:txBody>
        </p:sp>
        <p:sp>
          <p:nvSpPr>
            <p:cNvPr id="47125" name="Freeform 4"/>
            <p:cNvSpPr>
              <a:spLocks/>
            </p:cNvSpPr>
            <p:nvPr/>
          </p:nvSpPr>
          <p:spPr bwMode="auto">
            <a:xfrm>
              <a:off x="2323" y="1057"/>
              <a:ext cx="300" cy="212"/>
            </a:xfrm>
            <a:custGeom>
              <a:avLst/>
              <a:gdLst>
                <a:gd name="T0" fmla="*/ 369 w 264"/>
                <a:gd name="T1" fmla="*/ 0 h 182"/>
                <a:gd name="T2" fmla="*/ 234 w 264"/>
                <a:gd name="T3" fmla="*/ 56 h 182"/>
                <a:gd name="T4" fmla="*/ 148 w 264"/>
                <a:gd name="T5" fmla="*/ 354 h 182"/>
                <a:gd name="T6" fmla="*/ 181 w 264"/>
                <a:gd name="T7" fmla="*/ 723 h 182"/>
                <a:gd name="T8" fmla="*/ 1225 w 264"/>
                <a:gd name="T9" fmla="*/ 1135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4" h="182">
                  <a:moveTo>
                    <a:pt x="80" y="0"/>
                  </a:moveTo>
                  <a:cubicBezTo>
                    <a:pt x="75" y="1"/>
                    <a:pt x="58" y="0"/>
                    <a:pt x="50" y="9"/>
                  </a:cubicBezTo>
                  <a:cubicBezTo>
                    <a:pt x="42" y="18"/>
                    <a:pt x="34" y="39"/>
                    <a:pt x="32" y="57"/>
                  </a:cubicBezTo>
                  <a:cubicBezTo>
                    <a:pt x="30" y="75"/>
                    <a:pt x="0" y="95"/>
                    <a:pt x="39" y="116"/>
                  </a:cubicBezTo>
                  <a:cubicBezTo>
                    <a:pt x="78" y="137"/>
                    <a:pt x="226" y="171"/>
                    <a:pt x="264" y="182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EG"/>
            </a:p>
          </p:txBody>
        </p:sp>
        <p:sp>
          <p:nvSpPr>
            <p:cNvPr id="47126" name="Freeform 5"/>
            <p:cNvSpPr>
              <a:spLocks/>
            </p:cNvSpPr>
            <p:nvPr/>
          </p:nvSpPr>
          <p:spPr bwMode="auto">
            <a:xfrm>
              <a:off x="1536" y="1688"/>
              <a:ext cx="1165" cy="2507"/>
            </a:xfrm>
            <a:custGeom>
              <a:avLst/>
              <a:gdLst>
                <a:gd name="T0" fmla="*/ 4709 w 1026"/>
                <a:gd name="T1" fmla="*/ 3135 h 2155"/>
                <a:gd name="T2" fmla="*/ 4665 w 1026"/>
                <a:gd name="T3" fmla="*/ 1966 h 2155"/>
                <a:gd name="T4" fmla="*/ 4408 w 1026"/>
                <a:gd name="T5" fmla="*/ 1095 h 2155"/>
                <a:gd name="T6" fmla="*/ 3580 w 1026"/>
                <a:gd name="T7" fmla="*/ 77 h 2155"/>
                <a:gd name="T8" fmla="*/ 1912 w 1026"/>
                <a:gd name="T9" fmla="*/ 1581 h 2155"/>
                <a:gd name="T10" fmla="*/ 389 w 1026"/>
                <a:gd name="T11" fmla="*/ 6474 h 2155"/>
                <a:gd name="T12" fmla="*/ 23 w 1026"/>
                <a:gd name="T13" fmla="*/ 12252 h 2155"/>
                <a:gd name="T14" fmla="*/ 533 w 1026"/>
                <a:gd name="T15" fmla="*/ 12445 h 2155"/>
                <a:gd name="T16" fmla="*/ 1945 w 1026"/>
                <a:gd name="T17" fmla="*/ 11907 h 2155"/>
                <a:gd name="T18" fmla="*/ 4255 w 1026"/>
                <a:gd name="T19" fmla="*/ 11857 h 2155"/>
                <a:gd name="T20" fmla="*/ 4632 w 1026"/>
                <a:gd name="T21" fmla="*/ 5989 h 2155"/>
                <a:gd name="T22" fmla="*/ 4709 w 1026"/>
                <a:gd name="T23" fmla="*/ 3901 h 21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26" h="2155">
                  <a:moveTo>
                    <a:pt x="1024" y="510"/>
                  </a:moveTo>
                  <a:cubicBezTo>
                    <a:pt x="1022" y="479"/>
                    <a:pt x="1026" y="375"/>
                    <a:pt x="1015" y="320"/>
                  </a:cubicBezTo>
                  <a:cubicBezTo>
                    <a:pt x="1004" y="265"/>
                    <a:pt x="999" y="229"/>
                    <a:pt x="960" y="178"/>
                  </a:cubicBezTo>
                  <a:cubicBezTo>
                    <a:pt x="921" y="127"/>
                    <a:pt x="870" y="0"/>
                    <a:pt x="779" y="13"/>
                  </a:cubicBezTo>
                  <a:cubicBezTo>
                    <a:pt x="688" y="26"/>
                    <a:pt x="532" y="83"/>
                    <a:pt x="416" y="257"/>
                  </a:cubicBezTo>
                  <a:cubicBezTo>
                    <a:pt x="300" y="431"/>
                    <a:pt x="152" y="765"/>
                    <a:pt x="84" y="1054"/>
                  </a:cubicBezTo>
                  <a:cubicBezTo>
                    <a:pt x="16" y="1343"/>
                    <a:pt x="0" y="1831"/>
                    <a:pt x="5" y="1993"/>
                  </a:cubicBezTo>
                  <a:cubicBezTo>
                    <a:pt x="10" y="2155"/>
                    <a:pt x="46" y="2034"/>
                    <a:pt x="116" y="2025"/>
                  </a:cubicBezTo>
                  <a:cubicBezTo>
                    <a:pt x="186" y="2016"/>
                    <a:pt x="289" y="1954"/>
                    <a:pt x="424" y="1938"/>
                  </a:cubicBezTo>
                  <a:cubicBezTo>
                    <a:pt x="559" y="1922"/>
                    <a:pt x="829" y="2090"/>
                    <a:pt x="926" y="1930"/>
                  </a:cubicBezTo>
                  <a:cubicBezTo>
                    <a:pt x="1023" y="1770"/>
                    <a:pt x="992" y="1191"/>
                    <a:pt x="1008" y="975"/>
                  </a:cubicBezTo>
                  <a:cubicBezTo>
                    <a:pt x="1024" y="759"/>
                    <a:pt x="1021" y="705"/>
                    <a:pt x="1024" y="634"/>
                  </a:cubicBezTo>
                </a:path>
              </a:pathLst>
            </a:custGeom>
            <a:solidFill>
              <a:srgbClr val="FF9966"/>
            </a:solidFill>
            <a:ln w="38100" cmpd="sng">
              <a:solidFill>
                <a:srgbClr val="FF505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EG"/>
            </a:p>
          </p:txBody>
        </p:sp>
        <p:sp>
          <p:nvSpPr>
            <p:cNvPr id="47127" name="Freeform 6"/>
            <p:cNvSpPr>
              <a:spLocks/>
            </p:cNvSpPr>
            <p:nvPr/>
          </p:nvSpPr>
          <p:spPr bwMode="auto">
            <a:xfrm>
              <a:off x="3044" y="1700"/>
              <a:ext cx="1184" cy="2565"/>
            </a:xfrm>
            <a:custGeom>
              <a:avLst/>
              <a:gdLst>
                <a:gd name="T0" fmla="*/ 95 w 1042"/>
                <a:gd name="T1" fmla="*/ 2980 h 2205"/>
                <a:gd name="T2" fmla="*/ 110 w 1042"/>
                <a:gd name="T3" fmla="*/ 1965 h 2205"/>
                <a:gd name="T4" fmla="*/ 366 w 1042"/>
                <a:gd name="T5" fmla="*/ 1092 h 2205"/>
                <a:gd name="T6" fmla="*/ 1203 w 1042"/>
                <a:gd name="T7" fmla="*/ 77 h 2205"/>
                <a:gd name="T8" fmla="*/ 2888 w 1042"/>
                <a:gd name="T9" fmla="*/ 1580 h 2205"/>
                <a:gd name="T10" fmla="*/ 4425 w 1042"/>
                <a:gd name="T11" fmla="*/ 6471 h 2205"/>
                <a:gd name="T12" fmla="*/ 4811 w 1042"/>
                <a:gd name="T13" fmla="*/ 12485 h 2205"/>
                <a:gd name="T14" fmla="*/ 4309 w 1042"/>
                <a:gd name="T15" fmla="*/ 12762 h 2205"/>
                <a:gd name="T16" fmla="*/ 2850 w 1042"/>
                <a:gd name="T17" fmla="*/ 12117 h 2205"/>
                <a:gd name="T18" fmla="*/ 1016 w 1042"/>
                <a:gd name="T19" fmla="*/ 12547 h 2205"/>
                <a:gd name="T20" fmla="*/ 976 w 1042"/>
                <a:gd name="T21" fmla="*/ 8580 h 2205"/>
                <a:gd name="T22" fmla="*/ 142 w 1042"/>
                <a:gd name="T23" fmla="*/ 5979 h 2205"/>
                <a:gd name="T24" fmla="*/ 97 w 1042"/>
                <a:gd name="T25" fmla="*/ 3613 h 22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42" h="2205">
                  <a:moveTo>
                    <a:pt x="20" y="486"/>
                  </a:moveTo>
                  <a:cubicBezTo>
                    <a:pt x="21" y="458"/>
                    <a:pt x="14" y="371"/>
                    <a:pt x="24" y="320"/>
                  </a:cubicBezTo>
                  <a:cubicBezTo>
                    <a:pt x="34" y="269"/>
                    <a:pt x="40" y="229"/>
                    <a:pt x="79" y="178"/>
                  </a:cubicBezTo>
                  <a:cubicBezTo>
                    <a:pt x="118" y="127"/>
                    <a:pt x="169" y="0"/>
                    <a:pt x="260" y="13"/>
                  </a:cubicBezTo>
                  <a:cubicBezTo>
                    <a:pt x="351" y="26"/>
                    <a:pt x="507" y="83"/>
                    <a:pt x="623" y="257"/>
                  </a:cubicBezTo>
                  <a:cubicBezTo>
                    <a:pt x="739" y="431"/>
                    <a:pt x="886" y="758"/>
                    <a:pt x="955" y="1054"/>
                  </a:cubicBezTo>
                  <a:cubicBezTo>
                    <a:pt x="1024" y="1350"/>
                    <a:pt x="1042" y="1863"/>
                    <a:pt x="1038" y="2034"/>
                  </a:cubicBezTo>
                  <a:cubicBezTo>
                    <a:pt x="1034" y="2205"/>
                    <a:pt x="1000" y="2089"/>
                    <a:pt x="930" y="2079"/>
                  </a:cubicBezTo>
                  <a:cubicBezTo>
                    <a:pt x="860" y="2069"/>
                    <a:pt x="733" y="1980"/>
                    <a:pt x="615" y="1974"/>
                  </a:cubicBezTo>
                  <a:cubicBezTo>
                    <a:pt x="497" y="1968"/>
                    <a:pt x="286" y="2139"/>
                    <a:pt x="219" y="2043"/>
                  </a:cubicBezTo>
                  <a:cubicBezTo>
                    <a:pt x="152" y="1947"/>
                    <a:pt x="241" y="1576"/>
                    <a:pt x="210" y="1398"/>
                  </a:cubicBezTo>
                  <a:cubicBezTo>
                    <a:pt x="179" y="1220"/>
                    <a:pt x="62" y="1110"/>
                    <a:pt x="31" y="975"/>
                  </a:cubicBezTo>
                  <a:cubicBezTo>
                    <a:pt x="0" y="840"/>
                    <a:pt x="23" y="669"/>
                    <a:pt x="21" y="588"/>
                  </a:cubicBezTo>
                </a:path>
              </a:pathLst>
            </a:custGeom>
            <a:solidFill>
              <a:srgbClr val="FF9966"/>
            </a:solidFill>
            <a:ln w="38100" cmpd="sng">
              <a:solidFill>
                <a:srgbClr val="FF505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EG"/>
            </a:p>
          </p:txBody>
        </p:sp>
        <p:sp>
          <p:nvSpPr>
            <p:cNvPr id="47128" name="Freeform 7"/>
            <p:cNvSpPr>
              <a:spLocks/>
            </p:cNvSpPr>
            <p:nvPr/>
          </p:nvSpPr>
          <p:spPr bwMode="auto">
            <a:xfrm>
              <a:off x="2415" y="1055"/>
              <a:ext cx="408" cy="1372"/>
            </a:xfrm>
            <a:custGeom>
              <a:avLst/>
              <a:gdLst>
                <a:gd name="T0" fmla="*/ 0 w 360"/>
                <a:gd name="T1" fmla="*/ 2 h 1179"/>
                <a:gd name="T2" fmla="*/ 1319 w 360"/>
                <a:gd name="T3" fmla="*/ 270 h 1179"/>
                <a:gd name="T4" fmla="*/ 1573 w 360"/>
                <a:gd name="T5" fmla="*/ 1644 h 1179"/>
                <a:gd name="T6" fmla="*/ 1573 w 360"/>
                <a:gd name="T7" fmla="*/ 4765 h 1179"/>
                <a:gd name="T8" fmla="*/ 1387 w 360"/>
                <a:gd name="T9" fmla="*/ 6097 h 1179"/>
                <a:gd name="T10" fmla="*/ 714 w 360"/>
                <a:gd name="T11" fmla="*/ 7005 h 1179"/>
                <a:gd name="T12" fmla="*/ 403 w 360"/>
                <a:gd name="T13" fmla="*/ 7266 h 1179"/>
                <a:gd name="T14" fmla="*/ 161 w 360"/>
                <a:gd name="T15" fmla="*/ 7045 h 1179"/>
                <a:gd name="T16" fmla="*/ 228 w 360"/>
                <a:gd name="T17" fmla="*/ 7095 h 117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0" h="1179">
                  <a:moveTo>
                    <a:pt x="0" y="2"/>
                  </a:moveTo>
                  <a:cubicBezTo>
                    <a:pt x="48" y="9"/>
                    <a:pt x="236" y="0"/>
                    <a:pt x="294" y="44"/>
                  </a:cubicBezTo>
                  <a:cubicBezTo>
                    <a:pt x="352" y="88"/>
                    <a:pt x="342" y="145"/>
                    <a:pt x="351" y="266"/>
                  </a:cubicBezTo>
                  <a:cubicBezTo>
                    <a:pt x="360" y="387"/>
                    <a:pt x="358" y="653"/>
                    <a:pt x="351" y="773"/>
                  </a:cubicBezTo>
                  <a:cubicBezTo>
                    <a:pt x="344" y="893"/>
                    <a:pt x="341" y="929"/>
                    <a:pt x="309" y="989"/>
                  </a:cubicBezTo>
                  <a:cubicBezTo>
                    <a:pt x="277" y="1049"/>
                    <a:pt x="195" y="1105"/>
                    <a:pt x="159" y="1136"/>
                  </a:cubicBezTo>
                  <a:cubicBezTo>
                    <a:pt x="123" y="1167"/>
                    <a:pt x="110" y="1177"/>
                    <a:pt x="90" y="1178"/>
                  </a:cubicBezTo>
                  <a:cubicBezTo>
                    <a:pt x="70" y="1179"/>
                    <a:pt x="43" y="1146"/>
                    <a:pt x="36" y="1142"/>
                  </a:cubicBezTo>
                  <a:cubicBezTo>
                    <a:pt x="29" y="1138"/>
                    <a:pt x="47" y="1149"/>
                    <a:pt x="50" y="1151"/>
                  </a:cubicBezTo>
                </a:path>
              </a:pathLst>
            </a:custGeom>
            <a:noFill/>
            <a:ln w="19050" cmpd="sng">
              <a:solidFill>
                <a:srgbClr val="FF9966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EG"/>
            </a:p>
          </p:txBody>
        </p:sp>
        <p:sp>
          <p:nvSpPr>
            <p:cNvPr id="47129" name="Freeform 8"/>
            <p:cNvSpPr>
              <a:spLocks/>
            </p:cNvSpPr>
            <p:nvPr/>
          </p:nvSpPr>
          <p:spPr bwMode="auto">
            <a:xfrm>
              <a:off x="2312" y="867"/>
              <a:ext cx="1639" cy="2566"/>
            </a:xfrm>
            <a:custGeom>
              <a:avLst/>
              <a:gdLst>
                <a:gd name="T0" fmla="*/ 0 w 1639"/>
                <a:gd name="T1" fmla="*/ 2518 h 2566"/>
                <a:gd name="T2" fmla="*/ 34 w 1639"/>
                <a:gd name="T3" fmla="*/ 2330 h 2566"/>
                <a:gd name="T4" fmla="*/ 119 w 1639"/>
                <a:gd name="T5" fmla="*/ 1911 h 2566"/>
                <a:gd name="T6" fmla="*/ 147 w 1639"/>
                <a:gd name="T7" fmla="*/ 1782 h 2566"/>
                <a:gd name="T8" fmla="*/ 228 w 1639"/>
                <a:gd name="T9" fmla="*/ 1702 h 2566"/>
                <a:gd name="T10" fmla="*/ 524 w 1639"/>
                <a:gd name="T11" fmla="*/ 1421 h 2566"/>
                <a:gd name="T12" fmla="*/ 579 w 1639"/>
                <a:gd name="T13" fmla="*/ 1380 h 2566"/>
                <a:gd name="T14" fmla="*/ 644 w 1639"/>
                <a:gd name="T15" fmla="*/ 1419 h 2566"/>
                <a:gd name="T16" fmla="*/ 910 w 1639"/>
                <a:gd name="T17" fmla="*/ 1589 h 2566"/>
                <a:gd name="T18" fmla="*/ 1019 w 1639"/>
                <a:gd name="T19" fmla="*/ 1684 h 2566"/>
                <a:gd name="T20" fmla="*/ 1212 w 1639"/>
                <a:gd name="T21" fmla="*/ 1988 h 2566"/>
                <a:gd name="T22" fmla="*/ 1246 w 1639"/>
                <a:gd name="T23" fmla="*/ 2089 h 2566"/>
                <a:gd name="T24" fmla="*/ 1195 w 1639"/>
                <a:gd name="T25" fmla="*/ 2165 h 2566"/>
                <a:gd name="T26" fmla="*/ 1171 w 1639"/>
                <a:gd name="T27" fmla="*/ 2211 h 2566"/>
                <a:gd name="T28" fmla="*/ 1157 w 1639"/>
                <a:gd name="T29" fmla="*/ 2253 h 2566"/>
                <a:gd name="T30" fmla="*/ 1148 w 1639"/>
                <a:gd name="T31" fmla="*/ 2340 h 2566"/>
                <a:gd name="T32" fmla="*/ 1168 w 1639"/>
                <a:gd name="T33" fmla="*/ 2407 h 2566"/>
                <a:gd name="T34" fmla="*/ 1223 w 1639"/>
                <a:gd name="T35" fmla="*/ 2494 h 2566"/>
                <a:gd name="T36" fmla="*/ 1345 w 1639"/>
                <a:gd name="T37" fmla="*/ 2557 h 2566"/>
                <a:gd name="T38" fmla="*/ 1485 w 1639"/>
                <a:gd name="T39" fmla="*/ 2546 h 2566"/>
                <a:gd name="T40" fmla="*/ 1577 w 1639"/>
                <a:gd name="T41" fmla="*/ 2479 h 2566"/>
                <a:gd name="T42" fmla="*/ 1624 w 1639"/>
                <a:gd name="T43" fmla="*/ 2396 h 2566"/>
                <a:gd name="T44" fmla="*/ 1639 w 1639"/>
                <a:gd name="T45" fmla="*/ 2312 h 2566"/>
                <a:gd name="T46" fmla="*/ 1628 w 1639"/>
                <a:gd name="T47" fmla="*/ 2229 h 2566"/>
                <a:gd name="T48" fmla="*/ 1578 w 1639"/>
                <a:gd name="T49" fmla="*/ 2144 h 2566"/>
                <a:gd name="T50" fmla="*/ 1502 w 1639"/>
                <a:gd name="T51" fmla="*/ 2088 h 2566"/>
                <a:gd name="T52" fmla="*/ 1410 w 1639"/>
                <a:gd name="T53" fmla="*/ 2064 h 2566"/>
                <a:gd name="T54" fmla="*/ 1321 w 1639"/>
                <a:gd name="T55" fmla="*/ 2046 h 2566"/>
                <a:gd name="T56" fmla="*/ 1260 w 1639"/>
                <a:gd name="T57" fmla="*/ 1968 h 2566"/>
                <a:gd name="T58" fmla="*/ 1173 w 1639"/>
                <a:gd name="T59" fmla="*/ 1803 h 2566"/>
                <a:gd name="T60" fmla="*/ 1072 w 1639"/>
                <a:gd name="T61" fmla="*/ 1653 h 2566"/>
                <a:gd name="T62" fmla="*/ 1039 w 1639"/>
                <a:gd name="T63" fmla="*/ 1598 h 2566"/>
                <a:gd name="T64" fmla="*/ 1120 w 1639"/>
                <a:gd name="T65" fmla="*/ 1554 h 2566"/>
                <a:gd name="T66" fmla="*/ 1179 w 1639"/>
                <a:gd name="T67" fmla="*/ 1526 h 2566"/>
                <a:gd name="T68" fmla="*/ 1237 w 1639"/>
                <a:gd name="T69" fmla="*/ 1587 h 2566"/>
                <a:gd name="T70" fmla="*/ 1373 w 1639"/>
                <a:gd name="T71" fmla="*/ 1617 h 2566"/>
                <a:gd name="T72" fmla="*/ 1458 w 1639"/>
                <a:gd name="T73" fmla="*/ 1573 h 2566"/>
                <a:gd name="T74" fmla="*/ 1515 w 1639"/>
                <a:gd name="T75" fmla="*/ 1499 h 2566"/>
                <a:gd name="T76" fmla="*/ 1540 w 1639"/>
                <a:gd name="T77" fmla="*/ 1404 h 2566"/>
                <a:gd name="T78" fmla="*/ 1500 w 1639"/>
                <a:gd name="T79" fmla="*/ 1289 h 2566"/>
                <a:gd name="T80" fmla="*/ 1407 w 1639"/>
                <a:gd name="T81" fmla="*/ 1229 h 2566"/>
                <a:gd name="T82" fmla="*/ 1326 w 1639"/>
                <a:gd name="T83" fmla="*/ 1218 h 2566"/>
                <a:gd name="T84" fmla="*/ 1233 w 1639"/>
                <a:gd name="T85" fmla="*/ 1250 h 2566"/>
                <a:gd name="T86" fmla="*/ 1186 w 1639"/>
                <a:gd name="T87" fmla="*/ 1306 h 2566"/>
                <a:gd name="T88" fmla="*/ 1161 w 1639"/>
                <a:gd name="T89" fmla="*/ 1359 h 2566"/>
                <a:gd name="T90" fmla="*/ 1148 w 1639"/>
                <a:gd name="T91" fmla="*/ 1421 h 2566"/>
                <a:gd name="T92" fmla="*/ 1152 w 1639"/>
                <a:gd name="T93" fmla="*/ 1479 h 2566"/>
                <a:gd name="T94" fmla="*/ 1122 w 1639"/>
                <a:gd name="T95" fmla="*/ 1511 h 2566"/>
                <a:gd name="T96" fmla="*/ 1075 w 1639"/>
                <a:gd name="T97" fmla="*/ 1539 h 2566"/>
                <a:gd name="T98" fmla="*/ 991 w 1639"/>
                <a:gd name="T99" fmla="*/ 1563 h 2566"/>
                <a:gd name="T100" fmla="*/ 862 w 1639"/>
                <a:gd name="T101" fmla="*/ 1470 h 2566"/>
                <a:gd name="T102" fmla="*/ 709 w 1639"/>
                <a:gd name="T103" fmla="*/ 1367 h 2566"/>
                <a:gd name="T104" fmla="*/ 620 w 1639"/>
                <a:gd name="T105" fmla="*/ 1168 h 2566"/>
                <a:gd name="T106" fmla="*/ 593 w 1639"/>
                <a:gd name="T107" fmla="*/ 550 h 2566"/>
                <a:gd name="T108" fmla="*/ 535 w 1639"/>
                <a:gd name="T109" fmla="*/ 135 h 2566"/>
                <a:gd name="T110" fmla="*/ 324 w 1639"/>
                <a:gd name="T111" fmla="*/ 9 h 2566"/>
                <a:gd name="T112" fmla="*/ 112 w 1639"/>
                <a:gd name="T113" fmla="*/ 83 h 256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639" h="2566">
                  <a:moveTo>
                    <a:pt x="0" y="2518"/>
                  </a:moveTo>
                  <a:cubicBezTo>
                    <a:pt x="6" y="2487"/>
                    <a:pt x="14" y="2431"/>
                    <a:pt x="34" y="2330"/>
                  </a:cubicBezTo>
                  <a:cubicBezTo>
                    <a:pt x="55" y="2229"/>
                    <a:pt x="101" y="2002"/>
                    <a:pt x="119" y="1911"/>
                  </a:cubicBezTo>
                  <a:cubicBezTo>
                    <a:pt x="137" y="1820"/>
                    <a:pt x="128" y="1817"/>
                    <a:pt x="147" y="1782"/>
                  </a:cubicBezTo>
                  <a:cubicBezTo>
                    <a:pt x="165" y="1747"/>
                    <a:pt x="166" y="1762"/>
                    <a:pt x="228" y="1702"/>
                  </a:cubicBezTo>
                  <a:cubicBezTo>
                    <a:pt x="291" y="1641"/>
                    <a:pt x="465" y="1475"/>
                    <a:pt x="524" y="1421"/>
                  </a:cubicBezTo>
                  <a:cubicBezTo>
                    <a:pt x="583" y="1368"/>
                    <a:pt x="559" y="1380"/>
                    <a:pt x="579" y="1380"/>
                  </a:cubicBezTo>
                  <a:cubicBezTo>
                    <a:pt x="600" y="1380"/>
                    <a:pt x="589" y="1384"/>
                    <a:pt x="644" y="1419"/>
                  </a:cubicBezTo>
                  <a:cubicBezTo>
                    <a:pt x="699" y="1454"/>
                    <a:pt x="847" y="1545"/>
                    <a:pt x="910" y="1589"/>
                  </a:cubicBezTo>
                  <a:cubicBezTo>
                    <a:pt x="972" y="1633"/>
                    <a:pt x="969" y="1618"/>
                    <a:pt x="1019" y="1684"/>
                  </a:cubicBezTo>
                  <a:cubicBezTo>
                    <a:pt x="1069" y="1751"/>
                    <a:pt x="1174" y="1920"/>
                    <a:pt x="1212" y="1988"/>
                  </a:cubicBezTo>
                  <a:cubicBezTo>
                    <a:pt x="1251" y="2062"/>
                    <a:pt x="1248" y="2060"/>
                    <a:pt x="1246" y="2089"/>
                  </a:cubicBezTo>
                  <a:cubicBezTo>
                    <a:pt x="1244" y="2118"/>
                    <a:pt x="1207" y="2145"/>
                    <a:pt x="1195" y="2165"/>
                  </a:cubicBezTo>
                  <a:cubicBezTo>
                    <a:pt x="1182" y="2184"/>
                    <a:pt x="1177" y="2196"/>
                    <a:pt x="1171" y="2211"/>
                  </a:cubicBezTo>
                  <a:cubicBezTo>
                    <a:pt x="1165" y="2226"/>
                    <a:pt x="1161" y="2231"/>
                    <a:pt x="1157" y="2253"/>
                  </a:cubicBezTo>
                  <a:cubicBezTo>
                    <a:pt x="1154" y="2275"/>
                    <a:pt x="1146" y="2315"/>
                    <a:pt x="1148" y="2340"/>
                  </a:cubicBezTo>
                  <a:cubicBezTo>
                    <a:pt x="1151" y="2366"/>
                    <a:pt x="1155" y="2381"/>
                    <a:pt x="1168" y="2407"/>
                  </a:cubicBezTo>
                  <a:cubicBezTo>
                    <a:pt x="1180" y="2432"/>
                    <a:pt x="1194" y="2468"/>
                    <a:pt x="1223" y="2494"/>
                  </a:cubicBezTo>
                  <a:cubicBezTo>
                    <a:pt x="1253" y="2519"/>
                    <a:pt x="1302" y="2547"/>
                    <a:pt x="1345" y="2557"/>
                  </a:cubicBezTo>
                  <a:cubicBezTo>
                    <a:pt x="1388" y="2566"/>
                    <a:pt x="1446" y="2559"/>
                    <a:pt x="1485" y="2546"/>
                  </a:cubicBezTo>
                  <a:cubicBezTo>
                    <a:pt x="1523" y="2533"/>
                    <a:pt x="1554" y="2503"/>
                    <a:pt x="1577" y="2479"/>
                  </a:cubicBezTo>
                  <a:cubicBezTo>
                    <a:pt x="1599" y="2454"/>
                    <a:pt x="1614" y="2424"/>
                    <a:pt x="1624" y="2396"/>
                  </a:cubicBezTo>
                  <a:cubicBezTo>
                    <a:pt x="1634" y="2368"/>
                    <a:pt x="1639" y="2340"/>
                    <a:pt x="1639" y="2312"/>
                  </a:cubicBezTo>
                  <a:cubicBezTo>
                    <a:pt x="1639" y="2285"/>
                    <a:pt x="1638" y="2257"/>
                    <a:pt x="1628" y="2229"/>
                  </a:cubicBezTo>
                  <a:cubicBezTo>
                    <a:pt x="1617" y="2201"/>
                    <a:pt x="1598" y="2167"/>
                    <a:pt x="1578" y="2144"/>
                  </a:cubicBezTo>
                  <a:cubicBezTo>
                    <a:pt x="1557" y="2120"/>
                    <a:pt x="1530" y="2101"/>
                    <a:pt x="1502" y="2088"/>
                  </a:cubicBezTo>
                  <a:cubicBezTo>
                    <a:pt x="1473" y="2075"/>
                    <a:pt x="1439" y="2070"/>
                    <a:pt x="1410" y="2064"/>
                  </a:cubicBezTo>
                  <a:cubicBezTo>
                    <a:pt x="1380" y="2057"/>
                    <a:pt x="1346" y="2062"/>
                    <a:pt x="1321" y="2046"/>
                  </a:cubicBezTo>
                  <a:cubicBezTo>
                    <a:pt x="1301" y="2036"/>
                    <a:pt x="1285" y="2009"/>
                    <a:pt x="1260" y="1968"/>
                  </a:cubicBezTo>
                  <a:cubicBezTo>
                    <a:pt x="1235" y="1927"/>
                    <a:pt x="1204" y="1856"/>
                    <a:pt x="1173" y="1803"/>
                  </a:cubicBezTo>
                  <a:cubicBezTo>
                    <a:pt x="1142" y="1750"/>
                    <a:pt x="1094" y="1687"/>
                    <a:pt x="1072" y="1653"/>
                  </a:cubicBezTo>
                  <a:cubicBezTo>
                    <a:pt x="1050" y="1619"/>
                    <a:pt x="1031" y="1614"/>
                    <a:pt x="1039" y="1598"/>
                  </a:cubicBezTo>
                  <a:cubicBezTo>
                    <a:pt x="1047" y="1582"/>
                    <a:pt x="1097" y="1566"/>
                    <a:pt x="1120" y="1554"/>
                  </a:cubicBezTo>
                  <a:cubicBezTo>
                    <a:pt x="1143" y="1542"/>
                    <a:pt x="1160" y="1521"/>
                    <a:pt x="1179" y="1526"/>
                  </a:cubicBezTo>
                  <a:cubicBezTo>
                    <a:pt x="1198" y="1531"/>
                    <a:pt x="1205" y="1572"/>
                    <a:pt x="1237" y="1587"/>
                  </a:cubicBezTo>
                  <a:cubicBezTo>
                    <a:pt x="1269" y="1602"/>
                    <a:pt x="1337" y="1619"/>
                    <a:pt x="1373" y="1617"/>
                  </a:cubicBezTo>
                  <a:cubicBezTo>
                    <a:pt x="1410" y="1615"/>
                    <a:pt x="1435" y="1592"/>
                    <a:pt x="1458" y="1573"/>
                  </a:cubicBezTo>
                  <a:cubicBezTo>
                    <a:pt x="1482" y="1553"/>
                    <a:pt x="1501" y="1527"/>
                    <a:pt x="1515" y="1499"/>
                  </a:cubicBezTo>
                  <a:cubicBezTo>
                    <a:pt x="1529" y="1471"/>
                    <a:pt x="1542" y="1439"/>
                    <a:pt x="1540" y="1404"/>
                  </a:cubicBezTo>
                  <a:cubicBezTo>
                    <a:pt x="1538" y="1369"/>
                    <a:pt x="1522" y="1318"/>
                    <a:pt x="1500" y="1289"/>
                  </a:cubicBezTo>
                  <a:cubicBezTo>
                    <a:pt x="1478" y="1260"/>
                    <a:pt x="1436" y="1241"/>
                    <a:pt x="1407" y="1229"/>
                  </a:cubicBezTo>
                  <a:cubicBezTo>
                    <a:pt x="1378" y="1217"/>
                    <a:pt x="1355" y="1215"/>
                    <a:pt x="1326" y="1218"/>
                  </a:cubicBezTo>
                  <a:cubicBezTo>
                    <a:pt x="1297" y="1221"/>
                    <a:pt x="1256" y="1235"/>
                    <a:pt x="1233" y="1250"/>
                  </a:cubicBezTo>
                  <a:cubicBezTo>
                    <a:pt x="1210" y="1265"/>
                    <a:pt x="1198" y="1288"/>
                    <a:pt x="1186" y="1306"/>
                  </a:cubicBezTo>
                  <a:cubicBezTo>
                    <a:pt x="1174" y="1324"/>
                    <a:pt x="1166" y="1340"/>
                    <a:pt x="1161" y="1359"/>
                  </a:cubicBezTo>
                  <a:cubicBezTo>
                    <a:pt x="1155" y="1377"/>
                    <a:pt x="1150" y="1401"/>
                    <a:pt x="1148" y="1421"/>
                  </a:cubicBezTo>
                  <a:cubicBezTo>
                    <a:pt x="1146" y="1441"/>
                    <a:pt x="1156" y="1464"/>
                    <a:pt x="1152" y="1479"/>
                  </a:cubicBezTo>
                  <a:cubicBezTo>
                    <a:pt x="1148" y="1494"/>
                    <a:pt x="1135" y="1501"/>
                    <a:pt x="1122" y="1511"/>
                  </a:cubicBezTo>
                  <a:cubicBezTo>
                    <a:pt x="1109" y="1521"/>
                    <a:pt x="1097" y="1530"/>
                    <a:pt x="1075" y="1539"/>
                  </a:cubicBezTo>
                  <a:cubicBezTo>
                    <a:pt x="1053" y="1548"/>
                    <a:pt x="1026" y="1574"/>
                    <a:pt x="991" y="1563"/>
                  </a:cubicBezTo>
                  <a:cubicBezTo>
                    <a:pt x="956" y="1552"/>
                    <a:pt x="909" y="1503"/>
                    <a:pt x="862" y="1470"/>
                  </a:cubicBezTo>
                  <a:cubicBezTo>
                    <a:pt x="815" y="1437"/>
                    <a:pt x="749" y="1417"/>
                    <a:pt x="709" y="1367"/>
                  </a:cubicBezTo>
                  <a:cubicBezTo>
                    <a:pt x="669" y="1317"/>
                    <a:pt x="639" y="1304"/>
                    <a:pt x="620" y="1168"/>
                  </a:cubicBezTo>
                  <a:cubicBezTo>
                    <a:pt x="601" y="1032"/>
                    <a:pt x="607" y="722"/>
                    <a:pt x="593" y="550"/>
                  </a:cubicBezTo>
                  <a:cubicBezTo>
                    <a:pt x="579" y="378"/>
                    <a:pt x="579" y="224"/>
                    <a:pt x="535" y="135"/>
                  </a:cubicBezTo>
                  <a:cubicBezTo>
                    <a:pt x="491" y="45"/>
                    <a:pt x="394" y="19"/>
                    <a:pt x="324" y="9"/>
                  </a:cubicBezTo>
                  <a:cubicBezTo>
                    <a:pt x="253" y="0"/>
                    <a:pt x="157" y="67"/>
                    <a:pt x="112" y="83"/>
                  </a:cubicBezTo>
                </a:path>
              </a:pathLst>
            </a:custGeom>
            <a:noFill/>
            <a:ln w="19050" cmpd="sng">
              <a:solidFill>
                <a:srgbClr val="FF99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EG"/>
            </a:p>
          </p:txBody>
        </p:sp>
      </p:grpSp>
      <p:sp>
        <p:nvSpPr>
          <p:cNvPr id="47107" name="Freeform 9"/>
          <p:cNvSpPr>
            <a:spLocks/>
          </p:cNvSpPr>
          <p:nvPr/>
        </p:nvSpPr>
        <p:spPr bwMode="auto">
          <a:xfrm>
            <a:off x="2654300" y="2324100"/>
            <a:ext cx="3857625" cy="4232275"/>
          </a:xfrm>
          <a:custGeom>
            <a:avLst/>
            <a:gdLst>
              <a:gd name="T0" fmla="*/ 2147483647 w 2430"/>
              <a:gd name="T1" fmla="*/ 0 h 2666"/>
              <a:gd name="T2" fmla="*/ 2147483647 w 2430"/>
              <a:gd name="T3" fmla="*/ 2147483647 h 2666"/>
              <a:gd name="T4" fmla="*/ 2147483647 w 2430"/>
              <a:gd name="T5" fmla="*/ 2147483647 h 2666"/>
              <a:gd name="T6" fmla="*/ 2147483647 w 2430"/>
              <a:gd name="T7" fmla="*/ 2147483647 h 2666"/>
              <a:gd name="T8" fmla="*/ 2147483647 w 2430"/>
              <a:gd name="T9" fmla="*/ 2147483647 h 2666"/>
              <a:gd name="T10" fmla="*/ 2147483647 w 2430"/>
              <a:gd name="T11" fmla="*/ 2147483647 h 2666"/>
              <a:gd name="T12" fmla="*/ 2147483647 w 2430"/>
              <a:gd name="T13" fmla="*/ 2147483647 h 2666"/>
              <a:gd name="T14" fmla="*/ 2147483647 w 2430"/>
              <a:gd name="T15" fmla="*/ 2147483647 h 2666"/>
              <a:gd name="T16" fmla="*/ 2147483647 w 2430"/>
              <a:gd name="T17" fmla="*/ 2147483647 h 2666"/>
              <a:gd name="T18" fmla="*/ 2147483647 w 2430"/>
              <a:gd name="T19" fmla="*/ 2147483647 h 2666"/>
              <a:gd name="T20" fmla="*/ 2147483647 w 2430"/>
              <a:gd name="T21" fmla="*/ 2147483647 h 2666"/>
              <a:gd name="T22" fmla="*/ 2147483647 w 2430"/>
              <a:gd name="T23" fmla="*/ 2147483647 h 2666"/>
              <a:gd name="T24" fmla="*/ 2147483647 w 2430"/>
              <a:gd name="T25" fmla="*/ 2147483647 h 2666"/>
              <a:gd name="T26" fmla="*/ 2147483647 w 2430"/>
              <a:gd name="T27" fmla="*/ 2147483647 h 2666"/>
              <a:gd name="T28" fmla="*/ 2147483647 w 2430"/>
              <a:gd name="T29" fmla="*/ 2147483647 h 2666"/>
              <a:gd name="T30" fmla="*/ 2147483647 w 2430"/>
              <a:gd name="T31" fmla="*/ 2147483647 h 2666"/>
              <a:gd name="T32" fmla="*/ 2147483647 w 2430"/>
              <a:gd name="T33" fmla="*/ 2147483647 h 2666"/>
              <a:gd name="T34" fmla="*/ 2147483647 w 2430"/>
              <a:gd name="T35" fmla="*/ 2147483647 h 2666"/>
              <a:gd name="T36" fmla="*/ 2147483647 w 2430"/>
              <a:gd name="T37" fmla="*/ 2147483647 h 2666"/>
              <a:gd name="T38" fmla="*/ 2147483647 w 2430"/>
              <a:gd name="T39" fmla="*/ 2147483647 h 266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2430" h="2666">
                <a:moveTo>
                  <a:pt x="794" y="0"/>
                </a:moveTo>
                <a:cubicBezTo>
                  <a:pt x="746" y="24"/>
                  <a:pt x="607" y="14"/>
                  <a:pt x="506" y="144"/>
                </a:cubicBezTo>
                <a:cubicBezTo>
                  <a:pt x="405" y="274"/>
                  <a:pt x="264" y="588"/>
                  <a:pt x="188" y="780"/>
                </a:cubicBezTo>
                <a:cubicBezTo>
                  <a:pt x="112" y="972"/>
                  <a:pt x="80" y="1138"/>
                  <a:pt x="50" y="1296"/>
                </a:cubicBezTo>
                <a:cubicBezTo>
                  <a:pt x="20" y="1454"/>
                  <a:pt x="15" y="1582"/>
                  <a:pt x="8" y="1728"/>
                </a:cubicBezTo>
                <a:cubicBezTo>
                  <a:pt x="1" y="1874"/>
                  <a:pt x="0" y="2046"/>
                  <a:pt x="8" y="2172"/>
                </a:cubicBezTo>
                <a:cubicBezTo>
                  <a:pt x="16" y="2298"/>
                  <a:pt x="16" y="2482"/>
                  <a:pt x="56" y="2484"/>
                </a:cubicBezTo>
                <a:cubicBezTo>
                  <a:pt x="96" y="2486"/>
                  <a:pt x="176" y="2242"/>
                  <a:pt x="248" y="2184"/>
                </a:cubicBezTo>
                <a:cubicBezTo>
                  <a:pt x="320" y="2126"/>
                  <a:pt x="384" y="2136"/>
                  <a:pt x="488" y="2136"/>
                </a:cubicBezTo>
                <a:cubicBezTo>
                  <a:pt x="592" y="2136"/>
                  <a:pt x="768" y="2168"/>
                  <a:pt x="872" y="2184"/>
                </a:cubicBezTo>
                <a:cubicBezTo>
                  <a:pt x="976" y="2200"/>
                  <a:pt x="1032" y="2224"/>
                  <a:pt x="1112" y="2232"/>
                </a:cubicBezTo>
                <a:cubicBezTo>
                  <a:pt x="1192" y="2240"/>
                  <a:pt x="1272" y="2232"/>
                  <a:pt x="1352" y="2232"/>
                </a:cubicBezTo>
                <a:cubicBezTo>
                  <a:pt x="1432" y="2232"/>
                  <a:pt x="1504" y="2240"/>
                  <a:pt x="1592" y="2232"/>
                </a:cubicBezTo>
                <a:cubicBezTo>
                  <a:pt x="1680" y="2224"/>
                  <a:pt x="1800" y="2192"/>
                  <a:pt x="1880" y="2184"/>
                </a:cubicBezTo>
                <a:cubicBezTo>
                  <a:pt x="1960" y="2176"/>
                  <a:pt x="1988" y="2131"/>
                  <a:pt x="2072" y="2184"/>
                </a:cubicBezTo>
                <a:cubicBezTo>
                  <a:pt x="2156" y="2237"/>
                  <a:pt x="2338" y="2666"/>
                  <a:pt x="2384" y="2502"/>
                </a:cubicBezTo>
                <a:cubicBezTo>
                  <a:pt x="2430" y="2338"/>
                  <a:pt x="2398" y="1543"/>
                  <a:pt x="2348" y="1200"/>
                </a:cubicBezTo>
                <a:cubicBezTo>
                  <a:pt x="2298" y="857"/>
                  <a:pt x="2158" y="616"/>
                  <a:pt x="2084" y="444"/>
                </a:cubicBezTo>
                <a:cubicBezTo>
                  <a:pt x="2010" y="272"/>
                  <a:pt x="1987" y="240"/>
                  <a:pt x="1904" y="168"/>
                </a:cubicBezTo>
                <a:cubicBezTo>
                  <a:pt x="1821" y="96"/>
                  <a:pt x="1652" y="44"/>
                  <a:pt x="1586" y="12"/>
                </a:cubicBezTo>
              </a:path>
            </a:pathLst>
          </a:custGeom>
          <a:noFill/>
          <a:ln w="57150" cap="flat" cmpd="sng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47108" name="Freeform 10"/>
          <p:cNvSpPr>
            <a:spLocks/>
          </p:cNvSpPr>
          <p:nvPr/>
        </p:nvSpPr>
        <p:spPr bwMode="auto">
          <a:xfrm>
            <a:off x="3946525" y="357188"/>
            <a:ext cx="1149350" cy="2024062"/>
          </a:xfrm>
          <a:custGeom>
            <a:avLst/>
            <a:gdLst>
              <a:gd name="T0" fmla="*/ 2147483647 w 724"/>
              <a:gd name="T1" fmla="*/ 2147483647 h 1275"/>
              <a:gd name="T2" fmla="*/ 2147483647 w 724"/>
              <a:gd name="T3" fmla="*/ 2147483647 h 1275"/>
              <a:gd name="T4" fmla="*/ 2147483647 w 724"/>
              <a:gd name="T5" fmla="*/ 2147483647 h 1275"/>
              <a:gd name="T6" fmla="*/ 2147483647 w 724"/>
              <a:gd name="T7" fmla="*/ 2147483647 h 1275"/>
              <a:gd name="T8" fmla="*/ 2147483647 w 724"/>
              <a:gd name="T9" fmla="*/ 2147483647 h 1275"/>
              <a:gd name="T10" fmla="*/ 2147483647 w 724"/>
              <a:gd name="T11" fmla="*/ 2147483647 h 1275"/>
              <a:gd name="T12" fmla="*/ 2147483647 w 724"/>
              <a:gd name="T13" fmla="*/ 2147483647 h 1275"/>
              <a:gd name="T14" fmla="*/ 2147483647 w 724"/>
              <a:gd name="T15" fmla="*/ 2147483647 h 1275"/>
              <a:gd name="T16" fmla="*/ 2147483647 w 724"/>
              <a:gd name="T17" fmla="*/ 2147483647 h 1275"/>
              <a:gd name="T18" fmla="*/ 2147483647 w 724"/>
              <a:gd name="T19" fmla="*/ 2147483647 h 1275"/>
              <a:gd name="T20" fmla="*/ 2147483647 w 724"/>
              <a:gd name="T21" fmla="*/ 2147483647 h 1275"/>
              <a:gd name="T22" fmla="*/ 2147483647 w 724"/>
              <a:gd name="T23" fmla="*/ 2147483647 h 1275"/>
              <a:gd name="T24" fmla="*/ 2147483647 w 724"/>
              <a:gd name="T25" fmla="*/ 2147483647 h 1275"/>
              <a:gd name="T26" fmla="*/ 2147483647 w 724"/>
              <a:gd name="T27" fmla="*/ 2147483647 h 1275"/>
              <a:gd name="T28" fmla="*/ 2147483647 w 724"/>
              <a:gd name="T29" fmla="*/ 2147483647 h 1275"/>
              <a:gd name="T30" fmla="*/ 2147483647 w 724"/>
              <a:gd name="T31" fmla="*/ 2147483647 h 1275"/>
              <a:gd name="T32" fmla="*/ 2147483647 w 724"/>
              <a:gd name="T33" fmla="*/ 2147483647 h 1275"/>
              <a:gd name="T34" fmla="*/ 2147483647 w 724"/>
              <a:gd name="T35" fmla="*/ 2147483647 h 1275"/>
              <a:gd name="T36" fmla="*/ 2147483647 w 724"/>
              <a:gd name="T37" fmla="*/ 2147483647 h 127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724" h="1275">
                <a:moveTo>
                  <a:pt x="10" y="255"/>
                </a:moveTo>
                <a:cubicBezTo>
                  <a:pt x="0" y="219"/>
                  <a:pt x="11" y="175"/>
                  <a:pt x="43" y="135"/>
                </a:cubicBezTo>
                <a:cubicBezTo>
                  <a:pt x="75" y="95"/>
                  <a:pt x="133" y="30"/>
                  <a:pt x="202" y="15"/>
                </a:cubicBezTo>
                <a:cubicBezTo>
                  <a:pt x="271" y="0"/>
                  <a:pt x="377" y="5"/>
                  <a:pt x="457" y="45"/>
                </a:cubicBezTo>
                <a:cubicBezTo>
                  <a:pt x="537" y="85"/>
                  <a:pt x="640" y="195"/>
                  <a:pt x="682" y="255"/>
                </a:cubicBezTo>
                <a:cubicBezTo>
                  <a:pt x="724" y="315"/>
                  <a:pt x="712" y="351"/>
                  <a:pt x="706" y="402"/>
                </a:cubicBezTo>
                <a:cubicBezTo>
                  <a:pt x="700" y="453"/>
                  <a:pt x="676" y="533"/>
                  <a:pt x="646" y="564"/>
                </a:cubicBezTo>
                <a:cubicBezTo>
                  <a:pt x="616" y="595"/>
                  <a:pt x="542" y="536"/>
                  <a:pt x="523" y="591"/>
                </a:cubicBezTo>
                <a:cubicBezTo>
                  <a:pt x="504" y="646"/>
                  <a:pt x="531" y="825"/>
                  <a:pt x="532" y="897"/>
                </a:cubicBezTo>
                <a:cubicBezTo>
                  <a:pt x="533" y="969"/>
                  <a:pt x="532" y="963"/>
                  <a:pt x="529" y="1026"/>
                </a:cubicBezTo>
                <a:cubicBezTo>
                  <a:pt x="526" y="1089"/>
                  <a:pt x="522" y="1234"/>
                  <a:pt x="517" y="1275"/>
                </a:cubicBezTo>
                <a:lnTo>
                  <a:pt x="496" y="1275"/>
                </a:lnTo>
                <a:lnTo>
                  <a:pt x="469" y="1275"/>
                </a:lnTo>
                <a:cubicBezTo>
                  <a:pt x="464" y="1226"/>
                  <a:pt x="472" y="1076"/>
                  <a:pt x="466" y="978"/>
                </a:cubicBezTo>
                <a:cubicBezTo>
                  <a:pt x="460" y="880"/>
                  <a:pt x="445" y="759"/>
                  <a:pt x="433" y="687"/>
                </a:cubicBezTo>
                <a:cubicBezTo>
                  <a:pt x="421" y="615"/>
                  <a:pt x="408" y="592"/>
                  <a:pt x="394" y="543"/>
                </a:cubicBezTo>
                <a:cubicBezTo>
                  <a:pt x="380" y="494"/>
                  <a:pt x="394" y="422"/>
                  <a:pt x="346" y="390"/>
                </a:cubicBezTo>
                <a:cubicBezTo>
                  <a:pt x="298" y="358"/>
                  <a:pt x="162" y="373"/>
                  <a:pt x="106" y="351"/>
                </a:cubicBezTo>
                <a:cubicBezTo>
                  <a:pt x="50" y="329"/>
                  <a:pt x="18" y="287"/>
                  <a:pt x="10" y="255"/>
                </a:cubicBezTo>
                <a:close/>
              </a:path>
            </a:pathLst>
          </a:custGeom>
          <a:solidFill>
            <a:schemeClr val="folHlink"/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47109" name="Freeform 11"/>
          <p:cNvSpPr>
            <a:spLocks/>
          </p:cNvSpPr>
          <p:nvPr/>
        </p:nvSpPr>
        <p:spPr bwMode="auto">
          <a:xfrm>
            <a:off x="4724400" y="1905000"/>
            <a:ext cx="177800" cy="457200"/>
          </a:xfrm>
          <a:custGeom>
            <a:avLst/>
            <a:gdLst>
              <a:gd name="T0" fmla="*/ 0 w 112"/>
              <a:gd name="T1" fmla="*/ 0 h 288"/>
              <a:gd name="T2" fmla="*/ 2147483647 w 112"/>
              <a:gd name="T3" fmla="*/ 2147483647 h 288"/>
              <a:gd name="T4" fmla="*/ 2147483647 w 112"/>
              <a:gd name="T5" fmla="*/ 2147483647 h 2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" h="288">
                <a:moveTo>
                  <a:pt x="0" y="0"/>
                </a:moveTo>
                <a:cubicBezTo>
                  <a:pt x="40" y="24"/>
                  <a:pt x="80" y="48"/>
                  <a:pt x="96" y="96"/>
                </a:cubicBezTo>
                <a:cubicBezTo>
                  <a:pt x="112" y="144"/>
                  <a:pt x="96" y="256"/>
                  <a:pt x="96" y="288"/>
                </a:cubicBezTo>
              </a:path>
            </a:pathLst>
          </a:custGeom>
          <a:noFill/>
          <a:ln w="19050" cap="flat" cmpd="sng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47110" name="Freeform 12"/>
          <p:cNvSpPr>
            <a:spLocks/>
          </p:cNvSpPr>
          <p:nvPr/>
        </p:nvSpPr>
        <p:spPr bwMode="auto">
          <a:xfrm>
            <a:off x="4724400" y="1981200"/>
            <a:ext cx="177800" cy="381000"/>
          </a:xfrm>
          <a:custGeom>
            <a:avLst/>
            <a:gdLst>
              <a:gd name="T0" fmla="*/ 0 w 112"/>
              <a:gd name="T1" fmla="*/ 0 h 240"/>
              <a:gd name="T2" fmla="*/ 2147483647 w 112"/>
              <a:gd name="T3" fmla="*/ 2147483647 h 240"/>
              <a:gd name="T4" fmla="*/ 2147483647 w 112"/>
              <a:gd name="T5" fmla="*/ 2147483647 h 2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" h="240">
                <a:moveTo>
                  <a:pt x="0" y="0"/>
                </a:moveTo>
                <a:cubicBezTo>
                  <a:pt x="40" y="28"/>
                  <a:pt x="80" y="56"/>
                  <a:pt x="96" y="96"/>
                </a:cubicBezTo>
                <a:cubicBezTo>
                  <a:pt x="112" y="136"/>
                  <a:pt x="104" y="188"/>
                  <a:pt x="96" y="240"/>
                </a:cubicBezTo>
              </a:path>
            </a:pathLst>
          </a:custGeom>
          <a:noFill/>
          <a:ln w="19050" cap="flat" cmpd="sng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47111" name="Freeform 13"/>
          <p:cNvSpPr>
            <a:spLocks/>
          </p:cNvSpPr>
          <p:nvPr/>
        </p:nvSpPr>
        <p:spPr bwMode="auto">
          <a:xfrm>
            <a:off x="4724400" y="2108200"/>
            <a:ext cx="165100" cy="254000"/>
          </a:xfrm>
          <a:custGeom>
            <a:avLst/>
            <a:gdLst>
              <a:gd name="T0" fmla="*/ 0 w 104"/>
              <a:gd name="T1" fmla="*/ 2147483647 h 160"/>
              <a:gd name="T2" fmla="*/ 2147483647 w 104"/>
              <a:gd name="T3" fmla="*/ 2147483647 h 160"/>
              <a:gd name="T4" fmla="*/ 2147483647 w 104"/>
              <a:gd name="T5" fmla="*/ 2147483647 h 160"/>
              <a:gd name="T6" fmla="*/ 2147483647 w 104"/>
              <a:gd name="T7" fmla="*/ 2147483647 h 1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160">
                <a:moveTo>
                  <a:pt x="0" y="16"/>
                </a:moveTo>
                <a:cubicBezTo>
                  <a:pt x="16" y="8"/>
                  <a:pt x="32" y="0"/>
                  <a:pt x="48" y="16"/>
                </a:cubicBezTo>
                <a:cubicBezTo>
                  <a:pt x="64" y="32"/>
                  <a:pt x="88" y="88"/>
                  <a:pt x="96" y="112"/>
                </a:cubicBezTo>
                <a:cubicBezTo>
                  <a:pt x="104" y="136"/>
                  <a:pt x="100" y="148"/>
                  <a:pt x="96" y="160"/>
                </a:cubicBezTo>
              </a:path>
            </a:pathLst>
          </a:custGeom>
          <a:noFill/>
          <a:ln w="19050" cap="flat" cmpd="sng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47112" name="Freeform 14"/>
          <p:cNvSpPr>
            <a:spLocks/>
          </p:cNvSpPr>
          <p:nvPr/>
        </p:nvSpPr>
        <p:spPr bwMode="auto">
          <a:xfrm>
            <a:off x="4691063" y="2286000"/>
            <a:ext cx="742950" cy="3509963"/>
          </a:xfrm>
          <a:custGeom>
            <a:avLst/>
            <a:gdLst>
              <a:gd name="T0" fmla="*/ 2147483647 w 468"/>
              <a:gd name="T1" fmla="*/ 0 h 2211"/>
              <a:gd name="T2" fmla="*/ 2147483647 w 468"/>
              <a:gd name="T3" fmla="*/ 2147483647 h 2211"/>
              <a:gd name="T4" fmla="*/ 2147483647 w 468"/>
              <a:gd name="T5" fmla="*/ 2147483647 h 2211"/>
              <a:gd name="T6" fmla="*/ 2147483647 w 468"/>
              <a:gd name="T7" fmla="*/ 2147483647 h 2211"/>
              <a:gd name="T8" fmla="*/ 2147483647 w 468"/>
              <a:gd name="T9" fmla="*/ 2147483647 h 2211"/>
              <a:gd name="T10" fmla="*/ 2147483647 w 468"/>
              <a:gd name="T11" fmla="*/ 2147483647 h 221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68" h="2211">
                <a:moveTo>
                  <a:pt x="117" y="0"/>
                </a:moveTo>
                <a:cubicBezTo>
                  <a:pt x="117" y="23"/>
                  <a:pt x="130" y="29"/>
                  <a:pt x="114" y="141"/>
                </a:cubicBezTo>
                <a:cubicBezTo>
                  <a:pt x="98" y="253"/>
                  <a:pt x="36" y="520"/>
                  <a:pt x="21" y="672"/>
                </a:cubicBezTo>
                <a:cubicBezTo>
                  <a:pt x="6" y="824"/>
                  <a:pt x="0" y="868"/>
                  <a:pt x="21" y="1056"/>
                </a:cubicBezTo>
                <a:cubicBezTo>
                  <a:pt x="42" y="1244"/>
                  <a:pt x="75" y="1608"/>
                  <a:pt x="150" y="1800"/>
                </a:cubicBezTo>
                <a:cubicBezTo>
                  <a:pt x="225" y="1992"/>
                  <a:pt x="402" y="2126"/>
                  <a:pt x="468" y="2211"/>
                </a:cubicBezTo>
              </a:path>
            </a:pathLst>
          </a:custGeom>
          <a:noFill/>
          <a:ln w="28575" cap="flat" cmpd="sng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EG"/>
          </a:p>
        </p:txBody>
      </p:sp>
      <p:sp>
        <p:nvSpPr>
          <p:cNvPr id="47113" name="AutoShape 15"/>
          <p:cNvSpPr>
            <a:spLocks/>
          </p:cNvSpPr>
          <p:nvPr/>
        </p:nvSpPr>
        <p:spPr bwMode="auto">
          <a:xfrm>
            <a:off x="5562600" y="1143000"/>
            <a:ext cx="1474788" cy="609600"/>
          </a:xfrm>
          <a:prstGeom prst="callout2">
            <a:avLst>
              <a:gd name="adj1" fmla="val 18750"/>
              <a:gd name="adj2" fmla="val -5167"/>
              <a:gd name="adj3" fmla="val 18750"/>
              <a:gd name="adj4" fmla="val -30356"/>
              <a:gd name="adj5" fmla="val 42968"/>
              <a:gd name="adj6" fmla="val -56403"/>
            </a:avLst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FF9900"/>
                </a:solidFill>
                <a:latin typeface="Lucida Sans Unicod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EG" sz="1800">
                <a:solidFill>
                  <a:schemeClr val="hlink"/>
                </a:solidFill>
              </a:rPr>
              <a:t>Brainstem</a:t>
            </a:r>
          </a:p>
        </p:txBody>
      </p:sp>
      <p:sp>
        <p:nvSpPr>
          <p:cNvPr id="47114" name="AutoShape 16"/>
          <p:cNvSpPr>
            <a:spLocks/>
          </p:cNvSpPr>
          <p:nvPr/>
        </p:nvSpPr>
        <p:spPr bwMode="auto">
          <a:xfrm>
            <a:off x="5562600" y="1600200"/>
            <a:ext cx="1447800" cy="304800"/>
          </a:xfrm>
          <a:prstGeom prst="callout2">
            <a:avLst>
              <a:gd name="adj1" fmla="val 37500"/>
              <a:gd name="adj2" fmla="val -5264"/>
              <a:gd name="adj3" fmla="val 37500"/>
              <a:gd name="adj4" fmla="val -29495"/>
              <a:gd name="adj5" fmla="val 66148"/>
              <a:gd name="adj6" fmla="val -54713"/>
            </a:avLst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FF9900"/>
                </a:solidFill>
                <a:latin typeface="Lucida Sans Unicod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EG" sz="1800">
                <a:solidFill>
                  <a:schemeClr val="hlink"/>
                </a:solidFill>
              </a:rPr>
              <a:t>Spinal cord</a:t>
            </a:r>
          </a:p>
        </p:txBody>
      </p:sp>
      <p:sp>
        <p:nvSpPr>
          <p:cNvPr id="47115" name="AutoShape 17"/>
          <p:cNvSpPr>
            <a:spLocks/>
          </p:cNvSpPr>
          <p:nvPr/>
        </p:nvSpPr>
        <p:spPr bwMode="auto">
          <a:xfrm>
            <a:off x="5549900" y="1912938"/>
            <a:ext cx="1536700" cy="373062"/>
          </a:xfrm>
          <a:prstGeom prst="callout2">
            <a:avLst>
              <a:gd name="adj1" fmla="val 30639"/>
              <a:gd name="adj2" fmla="val -4958"/>
              <a:gd name="adj3" fmla="val 30639"/>
              <a:gd name="adj4" fmla="val -26134"/>
              <a:gd name="adj5" fmla="val 59148"/>
              <a:gd name="adj6" fmla="val -48139"/>
            </a:avLst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FF9900"/>
                </a:solidFill>
                <a:latin typeface="Lucida Sans Unicod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EG" sz="1800">
                <a:solidFill>
                  <a:schemeClr val="hlink"/>
                </a:solidFill>
              </a:rPr>
              <a:t>Nerve root</a:t>
            </a:r>
          </a:p>
        </p:txBody>
      </p:sp>
      <p:sp>
        <p:nvSpPr>
          <p:cNvPr id="47116" name="AutoShape 18"/>
          <p:cNvSpPr>
            <a:spLocks/>
          </p:cNvSpPr>
          <p:nvPr/>
        </p:nvSpPr>
        <p:spPr bwMode="auto">
          <a:xfrm>
            <a:off x="1547813" y="1905000"/>
            <a:ext cx="1271587" cy="355600"/>
          </a:xfrm>
          <a:prstGeom prst="callout2">
            <a:avLst>
              <a:gd name="adj1" fmla="val 32144"/>
              <a:gd name="adj2" fmla="val 105991"/>
              <a:gd name="adj3" fmla="val 32144"/>
              <a:gd name="adj4" fmla="val 169037"/>
              <a:gd name="adj5" fmla="val 123662"/>
              <a:gd name="adj6" fmla="val 234708"/>
            </a:avLst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FF9900"/>
                </a:solidFill>
                <a:latin typeface="Lucida Sans Unicod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ar-EG" sz="1800">
                <a:solidFill>
                  <a:schemeClr val="hlink"/>
                </a:solidFill>
              </a:rPr>
              <a:t>Airway</a:t>
            </a:r>
          </a:p>
        </p:txBody>
      </p:sp>
      <p:sp>
        <p:nvSpPr>
          <p:cNvPr id="47117" name="AutoShape 19"/>
          <p:cNvSpPr>
            <a:spLocks/>
          </p:cNvSpPr>
          <p:nvPr/>
        </p:nvSpPr>
        <p:spPr bwMode="auto">
          <a:xfrm>
            <a:off x="6238875" y="2801938"/>
            <a:ext cx="914400" cy="609600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86634"/>
              <a:gd name="adj5" fmla="val 140366"/>
              <a:gd name="adj6" fmla="val -167884"/>
            </a:avLst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FF9900"/>
                </a:solidFill>
                <a:latin typeface="Lucida Sans Unicod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EG" sz="1800">
                <a:solidFill>
                  <a:schemeClr val="hlink"/>
                </a:solidFill>
              </a:rPr>
              <a:t>Nerve</a:t>
            </a:r>
          </a:p>
        </p:txBody>
      </p:sp>
      <p:sp>
        <p:nvSpPr>
          <p:cNvPr id="47118" name="AutoShape 20"/>
          <p:cNvSpPr>
            <a:spLocks/>
          </p:cNvSpPr>
          <p:nvPr/>
        </p:nvSpPr>
        <p:spPr bwMode="auto">
          <a:xfrm>
            <a:off x="6900863" y="4311650"/>
            <a:ext cx="1938337" cy="609600"/>
          </a:xfrm>
          <a:prstGeom prst="callout2">
            <a:avLst>
              <a:gd name="adj1" fmla="val 18750"/>
              <a:gd name="adj2" fmla="val -3931"/>
              <a:gd name="adj3" fmla="val 18750"/>
              <a:gd name="adj4" fmla="val -38819"/>
              <a:gd name="adj5" fmla="val 244792"/>
              <a:gd name="adj6" fmla="val -75019"/>
            </a:avLst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FF9900"/>
                </a:solidFill>
                <a:latin typeface="Lucida Sans Unicod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EG" sz="1800">
                <a:solidFill>
                  <a:schemeClr val="hlink"/>
                </a:solidFill>
              </a:rPr>
              <a:t>Neuromuscular junction</a:t>
            </a:r>
          </a:p>
        </p:txBody>
      </p:sp>
      <p:sp>
        <p:nvSpPr>
          <p:cNvPr id="47119" name="AutoShape 21"/>
          <p:cNvSpPr>
            <a:spLocks/>
          </p:cNvSpPr>
          <p:nvPr/>
        </p:nvSpPr>
        <p:spPr bwMode="auto">
          <a:xfrm>
            <a:off x="6873875" y="5253038"/>
            <a:ext cx="1508125" cy="609600"/>
          </a:xfrm>
          <a:prstGeom prst="callout2">
            <a:avLst>
              <a:gd name="adj1" fmla="val 18750"/>
              <a:gd name="adj2" fmla="val -5051"/>
              <a:gd name="adj3" fmla="val 18750"/>
              <a:gd name="adj4" fmla="val -30843"/>
              <a:gd name="adj5" fmla="val 94792"/>
              <a:gd name="adj6" fmla="val -57685"/>
            </a:avLst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FF9900"/>
                </a:solidFill>
                <a:latin typeface="Lucida Sans Unicod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EG" sz="1800">
                <a:solidFill>
                  <a:schemeClr val="hlink"/>
                </a:solidFill>
              </a:rPr>
              <a:t>Respiratory muscle</a:t>
            </a:r>
          </a:p>
        </p:txBody>
      </p:sp>
      <p:sp>
        <p:nvSpPr>
          <p:cNvPr id="47120" name="AutoShape 22"/>
          <p:cNvSpPr>
            <a:spLocks/>
          </p:cNvSpPr>
          <p:nvPr/>
        </p:nvSpPr>
        <p:spPr bwMode="auto">
          <a:xfrm>
            <a:off x="1752600" y="2819400"/>
            <a:ext cx="914400" cy="609600"/>
          </a:xfrm>
          <a:prstGeom prst="callout2">
            <a:avLst>
              <a:gd name="adj1" fmla="val 18750"/>
              <a:gd name="adj2" fmla="val 108333"/>
              <a:gd name="adj3" fmla="val 18750"/>
              <a:gd name="adj4" fmla="val 170139"/>
              <a:gd name="adj5" fmla="val 98440"/>
              <a:gd name="adj6" fmla="val 234375"/>
            </a:avLst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FF9900"/>
                </a:solidFill>
                <a:latin typeface="Lucida Sans Unicod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ar-EG" sz="1800">
                <a:solidFill>
                  <a:schemeClr val="tx1"/>
                </a:solidFill>
              </a:rPr>
              <a:t>Lung</a:t>
            </a:r>
          </a:p>
        </p:txBody>
      </p:sp>
      <p:sp>
        <p:nvSpPr>
          <p:cNvPr id="47121" name="AutoShape 23"/>
          <p:cNvSpPr>
            <a:spLocks/>
          </p:cNvSpPr>
          <p:nvPr/>
        </p:nvSpPr>
        <p:spPr bwMode="auto">
          <a:xfrm>
            <a:off x="1219200" y="3429000"/>
            <a:ext cx="914400" cy="609600"/>
          </a:xfrm>
          <a:prstGeom prst="callout2">
            <a:avLst>
              <a:gd name="adj1" fmla="val 18750"/>
              <a:gd name="adj2" fmla="val 108333"/>
              <a:gd name="adj3" fmla="val 18750"/>
              <a:gd name="adj4" fmla="val 151218"/>
              <a:gd name="adj5" fmla="val 46093"/>
              <a:gd name="adj6" fmla="val 195662"/>
            </a:avLst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FF9900"/>
                </a:solidFill>
                <a:latin typeface="Lucida Sans Unicod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ar-EG" sz="1800">
                <a:solidFill>
                  <a:schemeClr val="tx1"/>
                </a:solidFill>
              </a:rPr>
              <a:t>Pleura</a:t>
            </a:r>
          </a:p>
        </p:txBody>
      </p:sp>
      <p:sp>
        <p:nvSpPr>
          <p:cNvPr id="47122" name="AutoShape 24"/>
          <p:cNvSpPr>
            <a:spLocks/>
          </p:cNvSpPr>
          <p:nvPr/>
        </p:nvSpPr>
        <p:spPr bwMode="auto">
          <a:xfrm>
            <a:off x="914400" y="4616450"/>
            <a:ext cx="1341438" cy="609600"/>
          </a:xfrm>
          <a:prstGeom prst="callout2">
            <a:avLst>
              <a:gd name="adj1" fmla="val 18750"/>
              <a:gd name="adj2" fmla="val 105681"/>
              <a:gd name="adj3" fmla="val 18750"/>
              <a:gd name="adj4" fmla="val 118227"/>
              <a:gd name="adj5" fmla="val 38282"/>
              <a:gd name="adj6" fmla="val 131361"/>
            </a:avLst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FF9900"/>
                </a:solidFill>
                <a:latin typeface="Lucida Sans Unicod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ar-EG" sz="1800">
                <a:solidFill>
                  <a:schemeClr val="tx1"/>
                </a:solidFill>
              </a:rPr>
              <a:t>Chest wall</a:t>
            </a:r>
          </a:p>
        </p:txBody>
      </p:sp>
      <p:sp>
        <p:nvSpPr>
          <p:cNvPr id="47123" name="Text Box 25"/>
          <p:cNvSpPr txBox="1">
            <a:spLocks noChangeArrowheads="1"/>
          </p:cNvSpPr>
          <p:nvPr/>
        </p:nvSpPr>
        <p:spPr bwMode="auto">
          <a:xfrm>
            <a:off x="1358900" y="6338888"/>
            <a:ext cx="6457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FF9900"/>
                </a:solidFill>
                <a:latin typeface="Lucida Sans Unicod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EG" sz="1800">
                <a:solidFill>
                  <a:schemeClr val="tx1"/>
                </a:solidFill>
              </a:rPr>
              <a:t>Sites at which disease may cause ventilatory disturbance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268413"/>
          </a:xfrm>
        </p:spPr>
        <p:txBody>
          <a:bodyPr/>
          <a:lstStyle/>
          <a:p>
            <a:pPr algn="ctr" eaLnBrk="1" hangingPunct="1"/>
            <a:r>
              <a:rPr lang="en-US" altLang="ar-EG" smtClean="0">
                <a:solidFill>
                  <a:srgbClr val="FF9900"/>
                </a:solidFill>
                <a:cs typeface="Arial" pitchFamily="34" charset="0"/>
              </a:rPr>
              <a:t>How to diagnose a case with RF?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153400" cy="4903788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altLang="ar-EG" sz="2800" dirty="0" smtClean="0">
                <a:solidFill>
                  <a:srgbClr val="99FF33"/>
                </a:solidFill>
                <a:cs typeface="Arial" pitchFamily="34" charset="0"/>
              </a:rPr>
              <a:t>This</a:t>
            </a:r>
            <a:r>
              <a:rPr lang="ar-EG" altLang="ar-EG" sz="2800" dirty="0" smtClean="0">
                <a:solidFill>
                  <a:srgbClr val="99FF33"/>
                </a:solidFill>
                <a:cs typeface="Arial" pitchFamily="34" charset="0"/>
              </a:rPr>
              <a:t> </a:t>
            </a:r>
            <a:r>
              <a:rPr lang="en-US" altLang="ar-EG" sz="2800" dirty="0" smtClean="0">
                <a:solidFill>
                  <a:srgbClr val="99FF33"/>
                </a:solidFill>
                <a:cs typeface="Arial" pitchFamily="34" charset="0"/>
              </a:rPr>
              <a:t> needs to follow these items: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ar-EG" sz="2800" dirty="0" smtClean="0">
                <a:cs typeface="Arial" pitchFamily="34" charset="0"/>
              </a:rPr>
              <a:t>     1- High sense of clinical suspicion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ar-EG" sz="2800" dirty="0" smtClean="0">
                <a:cs typeface="Arial" pitchFamily="34" charset="0"/>
              </a:rPr>
              <a:t>     2- Careful history taking &amp; clinical exam.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ar-EG" sz="2800" dirty="0" smtClean="0">
                <a:cs typeface="Arial" pitchFamily="34" charset="0"/>
              </a:rPr>
              <a:t>     3- Confirmation of the diagnosis of RF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ar-EG" sz="2800" dirty="0" smtClean="0">
                <a:cs typeface="Arial" pitchFamily="34" charset="0"/>
              </a:rPr>
              <a:t>         with arterial blood gas (ABG) testing.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ar-EG" sz="2800" dirty="0" smtClean="0">
                <a:cs typeface="Arial" pitchFamily="34" charset="0"/>
              </a:rPr>
              <a:t>     4- Other investigations to discover the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ar-EG" sz="2800" dirty="0" smtClean="0">
                <a:cs typeface="Arial" pitchFamily="34" charset="0"/>
              </a:rPr>
              <a:t>          underlying disease.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67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20256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  <a:cs typeface="Arial" pitchFamily="34" charset="0"/>
              </a:rPr>
              <a:t>Clinical manifestations</a:t>
            </a:r>
            <a:br>
              <a:rPr lang="en-US" sz="3600" dirty="0" smtClean="0">
                <a:solidFill>
                  <a:srgbClr val="FFFF00"/>
                </a:solidFill>
                <a:cs typeface="Arial" pitchFamily="34" charset="0"/>
              </a:rPr>
            </a:br>
            <a:r>
              <a:rPr lang="en-US" sz="3600" dirty="0" smtClean="0">
                <a:solidFill>
                  <a:srgbClr val="FFFF00"/>
                </a:solidFill>
                <a:cs typeface="Arial" pitchFamily="34" charset="0"/>
              </a:rPr>
              <a:t> related to hypoxemia &amp; hypercapnea</a:t>
            </a:r>
            <a:r>
              <a:rPr lang="en-US" sz="3600" dirty="0" smtClean="0">
                <a:solidFill>
                  <a:srgbClr val="FF9900"/>
                </a:solidFill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FF9900"/>
                </a:solidFill>
                <a:cs typeface="Arial" pitchFamily="34" charset="0"/>
              </a:rPr>
            </a:b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Arial" pitchFamily="34" charset="0"/>
              </a:rPr>
              <a:t>( all are non-specific and unreliable &amp; are usually</a:t>
            </a:r>
            <a:b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Arial" pitchFamily="34" charset="0"/>
              </a:rPr>
            </a:b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Arial" pitchFamily="34" charset="0"/>
              </a:rPr>
              <a:t>related to cardiovascular, GIT &amp; CNS )</a:t>
            </a:r>
            <a:endParaRPr lang="en-CA" dirty="0" smtClean="0">
              <a:solidFill>
                <a:schemeClr val="accent1">
                  <a:lumMod val="60000"/>
                  <a:lumOff val="40000"/>
                </a:schemeClr>
              </a:solidFill>
              <a:cs typeface="Arial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743200"/>
            <a:ext cx="8610600" cy="3657600"/>
          </a:xfrm>
        </p:spPr>
        <p:txBody>
          <a:bodyPr/>
          <a:lstStyle/>
          <a:p>
            <a:pPr algn="just" eaLnBrk="1" hangingPunct="1"/>
            <a:r>
              <a:rPr lang="en-US" altLang="ar-EG" sz="2800" dirty="0" smtClean="0">
                <a:solidFill>
                  <a:srgbClr val="99FF33"/>
                </a:solidFill>
                <a:cs typeface="Arial" pitchFamily="34" charset="0"/>
              </a:rPr>
              <a:t>Cyanosis:</a:t>
            </a:r>
            <a:r>
              <a:rPr lang="en-US" altLang="ar-EG" sz="2800" dirty="0" smtClean="0">
                <a:cs typeface="Arial" pitchFamily="34" charset="0"/>
              </a:rPr>
              <a:t> bluish color of mucous membranes/ skin indicates hypoxemia &amp; </a:t>
            </a:r>
            <a:r>
              <a:rPr lang="en-US" altLang="ar-EG" sz="2800" dirty="0" err="1" smtClean="0">
                <a:cs typeface="Arial" pitchFamily="34" charset="0"/>
              </a:rPr>
              <a:t>unoxygenated</a:t>
            </a:r>
            <a:r>
              <a:rPr lang="en-US" altLang="ar-EG" sz="2800" dirty="0" smtClean="0">
                <a:cs typeface="Arial" pitchFamily="34" charset="0"/>
              </a:rPr>
              <a:t> hemoglobin </a:t>
            </a:r>
            <a:r>
              <a:rPr lang="en-US" altLang="ar-EG" sz="2800" dirty="0" smtClean="0">
                <a:solidFill>
                  <a:schemeClr val="accent1"/>
                </a:solidFill>
                <a:cs typeface="Arial" pitchFamily="34" charset="0"/>
              </a:rPr>
              <a:t>&gt;5 g/DL</a:t>
            </a:r>
            <a:r>
              <a:rPr lang="en-US" altLang="ar-EG" sz="2800" dirty="0" smtClean="0">
                <a:cs typeface="Arial" pitchFamily="34" charset="0"/>
              </a:rPr>
              <a:t> ( not a sensitive indicator) .</a:t>
            </a:r>
          </a:p>
          <a:p>
            <a:pPr algn="just" eaLnBrk="1" hangingPunct="1"/>
            <a:r>
              <a:rPr lang="en-US" altLang="ar-EG" sz="2800" dirty="0" smtClean="0">
                <a:solidFill>
                  <a:srgbClr val="99FF33"/>
                </a:solidFill>
                <a:cs typeface="Arial" pitchFamily="34" charset="0"/>
              </a:rPr>
              <a:t>Respiratory;</a:t>
            </a:r>
            <a:r>
              <a:rPr lang="en-US" altLang="ar-EG" sz="2800" dirty="0" smtClean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en-US" altLang="ar-EG" sz="2800" dirty="0" err="1" smtClean="0">
                <a:solidFill>
                  <a:schemeClr val="tx2"/>
                </a:solidFill>
                <a:cs typeface="Arial" pitchFamily="34" charset="0"/>
              </a:rPr>
              <a:t>dyspnea</a:t>
            </a:r>
            <a:r>
              <a:rPr lang="en-US" altLang="ar-EG" sz="2800" dirty="0" smtClean="0">
                <a:solidFill>
                  <a:schemeClr val="tx2"/>
                </a:solidFill>
                <a:cs typeface="Arial" pitchFamily="34" charset="0"/>
              </a:rPr>
              <a:t>:</a:t>
            </a:r>
            <a:r>
              <a:rPr lang="en-US" altLang="ar-EG" sz="2800" dirty="0" smtClean="0">
                <a:cs typeface="Arial" pitchFamily="34" charset="0"/>
              </a:rPr>
              <a:t> secondary to </a:t>
            </a:r>
            <a:r>
              <a:rPr lang="en-US" altLang="ar-EG" sz="2800" dirty="0" err="1" smtClean="0">
                <a:cs typeface="Arial" pitchFamily="34" charset="0"/>
              </a:rPr>
              <a:t>hypercapnia</a:t>
            </a:r>
            <a:r>
              <a:rPr lang="en-US" altLang="ar-EG" sz="2800" dirty="0" smtClean="0">
                <a:cs typeface="Arial" pitchFamily="34" charset="0"/>
              </a:rPr>
              <a:t> and hypoxemia</a:t>
            </a:r>
            <a:r>
              <a:rPr lang="en-US" altLang="ar-EG" sz="2800" dirty="0" smtClean="0">
                <a:solidFill>
                  <a:schemeClr val="tx2"/>
                </a:solidFill>
                <a:cs typeface="Arial" pitchFamily="34" charset="0"/>
              </a:rPr>
              <a:t>.</a:t>
            </a:r>
            <a:endParaRPr lang="en-US" altLang="ar-EG" sz="2800" dirty="0" smtClean="0"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1557338"/>
          </a:xfrm>
        </p:spPr>
        <p:txBody>
          <a:bodyPr/>
          <a:lstStyle/>
          <a:p>
            <a:pPr algn="ctr" eaLnBrk="1" hangingPunct="1"/>
            <a:r>
              <a:rPr lang="en-US" altLang="ar-EG" sz="3600" smtClean="0">
                <a:cs typeface="Arial" pitchFamily="34" charset="0"/>
              </a:rPr>
              <a:t>Management of respiratory failure: principles;</a:t>
            </a:r>
            <a:endParaRPr lang="en-CA" altLang="ar-EG" sz="3600" smtClean="0">
              <a:cs typeface="Arial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10600" cy="4191000"/>
          </a:xfrm>
        </p:spPr>
        <p:txBody>
          <a:bodyPr/>
          <a:lstStyle/>
          <a:p>
            <a:pPr algn="just" eaLnBrk="1" hangingPunct="1"/>
            <a:r>
              <a:rPr lang="en-US" altLang="ar-EG" sz="2800" dirty="0" smtClean="0">
                <a:cs typeface="Arial" pitchFamily="34" charset="0"/>
              </a:rPr>
              <a:t>Primary objective is to reverse and prevent hypoxemia with O</a:t>
            </a:r>
            <a:r>
              <a:rPr lang="en-US" altLang="ar-EG" sz="1600" dirty="0" smtClean="0">
                <a:cs typeface="Arial" pitchFamily="34" charset="0"/>
              </a:rPr>
              <a:t>2</a:t>
            </a:r>
            <a:r>
              <a:rPr lang="en-US" altLang="ar-EG" sz="2800" dirty="0" smtClean="0">
                <a:cs typeface="Arial" pitchFamily="34" charset="0"/>
              </a:rPr>
              <a:t> therapy ( Mask).</a:t>
            </a:r>
          </a:p>
          <a:p>
            <a:pPr algn="just" eaLnBrk="1" hangingPunct="1"/>
            <a:r>
              <a:rPr lang="en-US" altLang="ar-EG" sz="2800" dirty="0" smtClean="0">
                <a:cs typeface="Arial" pitchFamily="34" charset="0"/>
              </a:rPr>
              <a:t>Monitoring of the patient in the ICU</a:t>
            </a:r>
          </a:p>
          <a:p>
            <a:pPr algn="just" eaLnBrk="1" hangingPunct="1"/>
            <a:r>
              <a:rPr lang="en-US" altLang="ar-EG" sz="2800" dirty="0" smtClean="0">
                <a:cs typeface="Arial" pitchFamily="34" charset="0"/>
              </a:rPr>
              <a:t>Treatment of the underlying disease</a:t>
            </a:r>
          </a:p>
          <a:p>
            <a:pPr eaLnBrk="1" hangingPunct="1"/>
            <a:endParaRPr lang="en-CA" altLang="ar-EG" sz="2800" b="1" dirty="0" smtClean="0"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437063"/>
            <a:ext cx="7772400" cy="20161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ar-EG" sz="8000" b="1" smtClean="0">
                <a:solidFill>
                  <a:srgbClr val="99FF33"/>
                </a:solidFill>
              </a:rPr>
              <a:t>Thank you</a:t>
            </a:r>
          </a:p>
        </p:txBody>
      </p:sp>
      <p:pic>
        <p:nvPicPr>
          <p:cNvPr id="80900" name="Picture 4" descr="ROS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49275"/>
            <a:ext cx="556101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1" name="Picture 5" descr="Sta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6092825"/>
            <a:ext cx="28575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2" name="Picture 6" descr="Sta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6092825"/>
            <a:ext cx="306388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9.96524E-7 C -0.00122 -0.00046 -0.0125 -0.0037 -0.01355 -0.0044 C -0.01546 -0.00556 -0.01667 -0.00788 -0.01858 -0.00903 C -0.02466 -0.01251 -0.03264 -0.01344 -0.03889 -0.01576 C -0.0441 -0.01761 -0.04948 -0.01923 -0.05417 -0.02248 C -0.05591 -0.02364 -0.0573 -0.02618 -0.05921 -0.02711 C -0.0625 -0.0285 -0.06615 -0.0285 -0.06945 -0.02943 C -0.07639 -0.03151 -0.08282 -0.03615 -0.08976 -0.03847 C -0.0915 -0.03986 -0.09289 -0.04171 -0.0948 -0.04287 C -0.09809 -0.04472 -0.10504 -0.04751 -0.10504 -0.04751 C -0.10678 -0.04982 -0.10816 -0.05237 -0.11007 -0.05423 C -0.11164 -0.05562 -0.11389 -0.05492 -0.11528 -0.05654 C -0.11684 -0.05817 -0.11737 -0.06118 -0.11858 -0.06326 C -0.12014 -0.06581 -0.1224 -0.06744 -0.12362 -0.06999 C -0.13143 -0.08319 -0.13525 -0.09664 -0.14428 -0.10846 C -0.14757 -0.11749 -0.15261 -0.12468 -0.15591 -0.13348 C -0.15921 -0.14206 -0.16077 -0.14669 -0.16598 -0.15365 C -0.16875 -0.16477 -0.17622 -0.17311 -0.18125 -0.18308 C -0.1823 -0.18516 -0.18212 -0.18795 -0.18299 -0.19003 C -0.18664 -0.19976 -0.1915 -0.20857 -0.19653 -0.21715 C -0.20018 -0.23151 -0.19532 -0.21599 -0.2033 -0.23059 C -0.20973 -0.24264 -0.21355 -0.25701 -0.22032 -0.26906 C -0.22257 -0.27786 -0.22309 -0.2876 -0.22535 -0.2964 C -0.23021 -0.31541 -0.2283 -0.29409 -0.23212 -0.31888 C -0.23716 -0.35179 -0.24601 -0.38424 -0.25417 -0.41622 C -0.25244 -0.66257 -0.27136 -0.59119 -0.24566 -0.69223 C -0.24271 -0.70382 -0.24306 -0.71726 -0.23889 -0.72839 C -0.23559 -0.73742 -0.23004 -0.74368 -0.22535 -0.7511 C -0.2132 -0.77056 -0.22969 -0.74577 -0.22032 -0.76454 C -0.21476 -0.77566 -0.18872 -0.79698 -0.17969 -0.80301 C -0.16702 -0.81135 -0.15261 -0.81691 -0.13907 -0.82109 C -0.10921 -0.84148 -0.08125 -0.82688 -0.0441 -0.82572 C 0.02135 -0.82873 0.08697 -0.82757 0.15243 -0.8234 C 0.16406 -0.81807 0.17621 -0.81622 0.18819 -0.81205 C 0.19982 -0.80278 0.21284 -0.79884 0.22552 -0.79189 C 0.23472 -0.78656 0.24427 -0.77636 0.2526 -0.76917 C 0.2651 -0.75851 0.28663 -0.7409 0.29496 -0.72607 C 0.29774 -0.7212 0.2993 -0.71541 0.30173 -0.71031 C 0.30399 -0.69872 0.30816 -0.68829 0.31354 -0.67856 C 0.31736 -0.65863 0.3125 -0.67926 0.31875 -0.6628 C 0.32291 -0.65168 0.32378 -0.63939 0.32881 -0.62897 C 0.33281 -0.60857 0.3309 -0.61668 0.33402 -0.60394 C 0.33333 -0.54739 0.33941 -0.48968 0.33055 -0.4343 C 0.32934 -0.42642 0.32569 -0.41923 0.32378 -0.41158 C 0.3177 -0.38771 0.31649 -0.4037 0.31197 -0.3891 C 0.30711 -0.37335 0.29566 -0.35805 0.28316 -0.35295 C 0.26041 -0.32954 0.23645 -0.31031 0.2085 -0.30081 C 0.20468 -0.29965 0.20208 -0.29525 0.19826 -0.29409 C 0.17621 -0.2869 0.15312 -0.29038 0.13055 -0.28945 C 0.07274 -0.29084 0.04635 -0.29131 4.72222E-6 -0.29849 C -0.00452 -0.30058 -0.00886 -0.30405 -0.01355 -0.30544 C -0.02014 -0.30753 -0.03386 -0.30985 -0.03386 -0.30985 C -0.04375 -0.31657 -0.0533 -0.31865 -0.06441 -0.3212 C -0.07431 -0.32769 -0.08247 -0.32954 -0.09323 -0.33256 C -0.10244 -0.34067 -0.11459 -0.34345 -0.12535 -0.346 C -0.12709 -0.34762 -0.129 -0.34878 -0.13039 -0.35063 C -0.13195 -0.35249 -0.13212 -0.35573 -0.13386 -0.35735 C -0.13629 -0.35967 -0.13976 -0.3599 -0.14254 -0.36199 C -0.15799 -0.3745 -0.1441 -0.36894 -0.15764 -0.37311 C -0.16407 -0.37752 -0.1698 -0.38262 -0.17622 -0.38679 C -0.179 -0.39049 -0.1816 -0.3949 -0.18473 -0.39814 C -0.19775 -0.41135 -0.18073 -0.38563 -0.1948 -0.40718 C -0.20452 -0.42224 -0.21389 -0.44125 -0.22882 -0.44797 C -0.23768 -0.46581 -0.22605 -0.44426 -0.23716 -0.45909 C -0.24341 -0.46744 -0.24757 -0.48111 -0.25244 -0.49084 C -0.25348 -0.4927 -0.25313 -0.49548 -0.25417 -0.49756 C -0.2573 -0.50405 -0.26441 -0.51587 -0.26441 -0.51587 C -0.2665 -0.52468 -0.27119 -0.52815 -0.27448 -0.53603 C -0.28056 -0.55063 -0.28733 -0.56338 -0.2948 -0.57682 C -0.29757 -0.58771 -0.30365 -0.59675 -0.30834 -0.60625 C -0.31198 -0.61344 -0.31337 -0.62155 -0.31684 -0.62897 C -0.31893 -0.64774 -0.325 -0.66465 -0.32882 -0.68319 C -0.33334 -0.70521 -0.32917 -0.69548 -0.33559 -0.70799 C -0.33855 -0.72143 -0.33716 -0.71263 -0.33716 -0.73534 " pathEditMode="relative" ptsTypes="fffffffffffffffffffffffffffffffffffffffffffffffffffffffffffffffffffffffffA">
                                      <p:cBhvr>
                                        <p:cTn id="17" dur="2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50753E-6 C 0.01892 -0.00208 0.03159 -0.00533 0.04913 -0.01135 C 0.05868 -0.02085 0.06823 -0.03105 0.07968 -0.03615 C 0.0868 -0.04264 0.09201 -0.04866 0.1 -0.05191 C 0.11007 -0.06558 0.12882 -0.08157 0.14236 -0.09038 C 0.15312 -0.10961 0.1743 -0.11471 0.18645 -0.13349 C 0.19739 -0.15017 0.20156 -0.17172 0.21354 -0.18771 C 0.21875 -0.2088 0.21059 -0.18076 0.22031 -0.19907 C 0.22204 -0.20231 0.22222 -0.20672 0.22361 -0.21043 C 0.22517 -0.21437 0.22743 -0.21784 0.22882 -0.22178 C 0.23281 -0.23314 0.24236 -0.26999 0.24409 -0.28273 C 0.24566 -0.29386 0.24704 -0.3022 0.25086 -0.31216 C 0.25034 -0.3898 0.25017 -0.46767 0.24913 -0.5453 C 0.24895 -0.55272 0.24548 -0.5606 0.24409 -0.56778 C 0.23958 -0.59235 0.23298 -0.61483 0.22534 -0.638 C 0.22222 -0.64774 0.22048 -0.65979 0.21857 -0.66975 C 0.21388 -0.69455 0.20573 -0.71726 0.19479 -0.73766 C 0.18888 -0.74855 0.1842 -0.76269 0.17621 -0.77149 C 0.17239 -0.7759 0.16666 -0.77659 0.16267 -0.78053 C 0.14774 -0.79536 0.13402 -0.8 0.11684 -0.80765 C 0.09357 -0.81784 0.07187 -0.83036 0.04739 -0.83476 C 0.02013 -0.85075 -0.00921 -0.85631 -0.03733 -0.86883 C -0.04184 -0.87091 -0.04636 -0.87346 -0.05087 -0.87555 C -0.05643 -0.8781 -0.06789 -0.88227 -0.06789 -0.88227 C -0.09098 -0.88157 -0.11424 -0.88157 -0.13733 -0.88018 C -0.14289 -0.87995 -0.14862 -0.873 -0.15434 -0.87114 C -0.17153 -0.85539 -0.14566 -0.87787 -0.16615 -0.86419 C -0.17084 -0.86095 -0.17483 -0.85585 -0.17969 -0.85284 C -0.18195 -0.85145 -0.18421 -0.84982 -0.18646 -0.84843 C -0.19671 -0.83476 -0.21077 -0.82827 -0.22205 -0.81668 C -0.22865 -0.7993 -0.2375 -0.78099 -0.24584 -0.76477 C -0.24879 -0.74948 -0.25226 -0.73441 -0.25591 -0.71935 C -0.25834 -0.70938 -0.2599 -0.692 -0.26441 -0.6832 C -0.26806 -0.67624 -0.26806 -0.67763 -0.26962 -0.66975 C -0.27101 -0.66303 -0.27136 -0.65608 -0.27292 -0.64936 C -0.27657 -0.63337 -0.28195 -0.61831 -0.28473 -0.60185 C -0.28368 -0.5212 -0.28351 -0.44032 -0.28143 -0.35967 C -0.28108 -0.34948 -0.27448 -0.33001 -0.26962 -0.32352 C -0.26771 -0.3161 -0.26702 -0.30776 -0.26441 -0.30081 C -0.25677 -0.28041 -0.24844 -0.26118 -0.23907 -0.24218 C -0.23768 -0.23939 -0.23438 -0.23939 -0.2323 -0.23754 C -0.23091 -0.23638 -0.22188 -0.22595 -0.21875 -0.22387 C -0.21129 -0.219 -0.20313 -0.21529 -0.19497 -0.21274 C -0.18195 -0.20371 -0.16754 -0.20023 -0.15434 -0.19235 C -0.14723 -0.18818 -0.14167 -0.17868 -0.13403 -0.17636 C -0.11042 -0.16917 -0.08907 -0.1555 -0.06615 -0.14693 C -0.05226 -0.14183 -0.02483 -0.13905 -0.01875 -0.13789 C -0.01424 -0.13696 -0.00973 -0.13464 -0.00521 -0.13349 C 0.01579 -0.12839 0.03784 -0.12885 0.0592 -0.12676 C 0.07309 -0.12375 0.08489 -0.11564 0.09826 -0.11077 C 0.10086 -0.10985 0.12118 -0.1066 0.12204 -0.10637 C 0.13698 -0.09942 0.15034 -0.09316 0.16597 -0.09038 C 0.19166 -0.07902 0.21666 -0.0672 0.24236 -0.05654 C 0.25555 -0.05121 0.26753 -0.04357 0.28125 -0.04079 C 0.2875 -0.03522 0.28454 -0.03476 0.28975 -0.03847 " pathEditMode="relative" ptsTypes="ffffffffffffffffffffffffffffffffffffffffffffffffffffffA">
                                      <p:cBhvr>
                                        <p:cTn id="19" dur="20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Definition of COPD</a:t>
            </a:r>
            <a:endParaRPr lang="fr-FR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40000"/>
              </a:spcBef>
              <a:spcAft>
                <a:spcPct val="40000"/>
              </a:spcAft>
            </a:pPr>
            <a:r>
              <a:rPr lang="en-GB" dirty="0"/>
              <a:t>Chronic Obstructive Pulmonary Disease (COPD) is </a:t>
            </a:r>
            <a:r>
              <a:rPr lang="en-GB" dirty="0" smtClean="0"/>
              <a:t>a common </a:t>
            </a:r>
            <a:r>
              <a:rPr lang="en-GB" dirty="0"/>
              <a:t>preventable and treatable disease state characterised </a:t>
            </a:r>
            <a:r>
              <a:rPr lang="en-GB" dirty="0" smtClean="0"/>
              <a:t>by persistent respiratory symptom and </a:t>
            </a:r>
            <a:r>
              <a:rPr lang="en-GB" dirty="0"/>
              <a:t>airflow limitation that is not fully reversible.</a:t>
            </a:r>
          </a:p>
          <a:p>
            <a:pPr>
              <a:spcBef>
                <a:spcPct val="40000"/>
              </a:spcBef>
              <a:spcAft>
                <a:spcPct val="40000"/>
              </a:spcAft>
            </a:pPr>
            <a:r>
              <a:rPr lang="en-GB" dirty="0" smtClean="0"/>
              <a:t>This is due to airway and or alveolar abnormalities usually caused by significant exposure </a:t>
            </a:r>
            <a:r>
              <a:rPr lang="en-GB" dirty="0"/>
              <a:t>to noxious particles or gases, primarily caused by cigarette</a:t>
            </a:r>
            <a:r>
              <a:rPr lang="fr-CH" dirty="0"/>
              <a:t> smoking.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graphicFrame>
        <p:nvGraphicFramePr>
          <p:cNvPr id="110626" name="Group 34"/>
          <p:cNvGraphicFramePr>
            <a:graphicFrameLocks noGrp="1"/>
          </p:cNvGraphicFramePr>
          <p:nvPr>
            <p:ph sz="half" idx="2"/>
          </p:nvPr>
        </p:nvGraphicFramePr>
        <p:xfrm>
          <a:off x="533400" y="1600200"/>
          <a:ext cx="8229600" cy="2503805"/>
        </p:xfrm>
        <a:graphic>
          <a:graphicData uri="http://schemas.openxmlformats.org/drawingml/2006/table">
            <a:tbl>
              <a:tblPr/>
              <a:tblGrid>
                <a:gridCol w="3251200"/>
                <a:gridCol w="497840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Host factors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Exposures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95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Genetic factors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Sex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Airway hyperreactivity,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IgE and asthma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Smoking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Socio-economic status</a:t>
                      </a:r>
                      <a:b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Occupation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Environmental pollution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Perinatal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 events and childhood illness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Recurrent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bronchopulmonary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 infections</a:t>
                      </a:r>
                      <a:b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Diet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half" idx="1"/>
          </p:nvPr>
        </p:nvSpPr>
        <p:spPr>
          <a:xfrm>
            <a:off x="381000" y="1600200"/>
            <a:ext cx="8229600" cy="2189163"/>
          </a:xfrm>
        </p:spPr>
        <p:txBody>
          <a:bodyPr/>
          <a:lstStyle/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4000"/>
              <a:t>Pathogenesis and Pathophysiology</a:t>
            </a:r>
            <a:endParaRPr lang="fr-FR" sz="400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b="1" dirty="0">
                <a:solidFill>
                  <a:srgbClr val="FFFF99"/>
                </a:solidFill>
              </a:rPr>
              <a:t>Pathogenesis</a:t>
            </a:r>
          </a:p>
          <a:p>
            <a:pPr lvl="1">
              <a:lnSpc>
                <a:spcPct val="90000"/>
              </a:lnSpc>
            </a:pPr>
            <a:r>
              <a:rPr lang="en-GB" sz="2000" dirty="0"/>
              <a:t>Tobacco smoking is the main risk factor for COPD, although other inhaled noxious particles and gases may contribute. </a:t>
            </a:r>
          </a:p>
          <a:p>
            <a:pPr lvl="1">
              <a:lnSpc>
                <a:spcPct val="90000"/>
              </a:lnSpc>
            </a:pPr>
            <a:r>
              <a:rPr lang="en-GB" sz="2000" dirty="0"/>
              <a:t>In addition to inflammation, an imbalance of </a:t>
            </a:r>
            <a:r>
              <a:rPr lang="en-GB" sz="2000" dirty="0" err="1"/>
              <a:t>proteinases</a:t>
            </a:r>
            <a:r>
              <a:rPr lang="en-GB" sz="2000" dirty="0"/>
              <a:t> and </a:t>
            </a:r>
            <a:r>
              <a:rPr lang="en-GB" sz="2000" dirty="0" err="1"/>
              <a:t>antiproteinases</a:t>
            </a:r>
            <a:r>
              <a:rPr lang="en-GB" sz="2000" dirty="0"/>
              <a:t> in the lungs, and oxidative stress are also important in the pathogenesis of COPD.</a:t>
            </a:r>
          </a:p>
          <a:p>
            <a:pPr>
              <a:lnSpc>
                <a:spcPct val="90000"/>
              </a:lnSpc>
              <a:spcBef>
                <a:spcPct val="100000"/>
              </a:spcBef>
            </a:pPr>
            <a:r>
              <a:rPr lang="en-GB" sz="2400" b="1" dirty="0" err="1">
                <a:solidFill>
                  <a:srgbClr val="FFFF99"/>
                </a:solidFill>
              </a:rPr>
              <a:t>Pathophysiology</a:t>
            </a:r>
            <a:endParaRPr lang="en-GB" sz="2400" b="1" dirty="0">
              <a:solidFill>
                <a:srgbClr val="FFFF99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GB" sz="2000" dirty="0"/>
              <a:t>The different pathogenic mechanisms produce the pathological changes which, in turn, give rise to the physiological abnormalities in COPD: </a:t>
            </a:r>
          </a:p>
          <a:p>
            <a:pPr lvl="2">
              <a:lnSpc>
                <a:spcPct val="90000"/>
              </a:lnSpc>
            </a:pPr>
            <a:r>
              <a:rPr lang="en-GB" sz="1800" dirty="0"/>
              <a:t>mucous </a:t>
            </a:r>
            <a:r>
              <a:rPr lang="en-GB" sz="1800" dirty="0" err="1"/>
              <a:t>hypersecretion</a:t>
            </a:r>
            <a:r>
              <a:rPr lang="en-GB" sz="1800" dirty="0"/>
              <a:t> and </a:t>
            </a:r>
            <a:r>
              <a:rPr lang="en-GB" sz="1800" dirty="0" err="1"/>
              <a:t>ciliary</a:t>
            </a:r>
            <a:r>
              <a:rPr lang="en-GB" sz="1800" dirty="0"/>
              <a:t> dysfunction, </a:t>
            </a:r>
          </a:p>
          <a:p>
            <a:pPr lvl="2">
              <a:lnSpc>
                <a:spcPct val="90000"/>
              </a:lnSpc>
            </a:pPr>
            <a:r>
              <a:rPr lang="en-GB" sz="1800" dirty="0"/>
              <a:t>airflow limitation and hyperinflation, </a:t>
            </a:r>
          </a:p>
          <a:p>
            <a:pPr lvl="2">
              <a:lnSpc>
                <a:spcPct val="90000"/>
              </a:lnSpc>
            </a:pPr>
            <a:r>
              <a:rPr lang="en-GB" sz="1800" dirty="0"/>
              <a:t>gas exchange abnormalities, </a:t>
            </a:r>
          </a:p>
          <a:p>
            <a:pPr lvl="2">
              <a:lnSpc>
                <a:spcPct val="90000"/>
              </a:lnSpc>
            </a:pPr>
            <a:r>
              <a:rPr lang="en-GB" sz="1800" dirty="0"/>
              <a:t>pulmonary hypertension, </a:t>
            </a:r>
          </a:p>
          <a:p>
            <a:pPr lvl="2">
              <a:lnSpc>
                <a:spcPct val="90000"/>
              </a:lnSpc>
            </a:pPr>
            <a:r>
              <a:rPr lang="en-GB" sz="1800" dirty="0"/>
              <a:t>systemic effects.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Diagnosis of COPD (1)</a:t>
            </a:r>
            <a:endParaRPr lang="fr-FR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400">
                <a:solidFill>
                  <a:srgbClr val="FFFF99"/>
                </a:solidFill>
              </a:rPr>
              <a:t>Diagnosis of COPD</a:t>
            </a:r>
            <a:r>
              <a:rPr lang="en-GB" sz="2400"/>
              <a:t> should be considered in any patient who has the following: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symptoms of cough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sputum production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dyspnoea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history of exposure to risk factors for the disease</a:t>
            </a:r>
          </a:p>
          <a:p>
            <a:pPr>
              <a:lnSpc>
                <a:spcPct val="80000"/>
              </a:lnSpc>
              <a:spcBef>
                <a:spcPct val="140000"/>
              </a:spcBef>
            </a:pPr>
            <a:r>
              <a:rPr lang="en-GB" sz="2400">
                <a:solidFill>
                  <a:srgbClr val="FFFF99"/>
                </a:solidFill>
              </a:rPr>
              <a:t>Spirometry </a:t>
            </a:r>
            <a:r>
              <a:rPr lang="en-GB" sz="2400"/>
              <a:t>should be obtained in all persons with the following history: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exposure to cigarettes and/or environmental or occupational pollutants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family history of chronic respiratory illness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presence of cough, sputum production or dyspnoea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Diagnosis of COPD (4)</a:t>
            </a:r>
            <a:endParaRPr lang="fr-FR"/>
          </a:p>
        </p:txBody>
      </p:sp>
      <p:pic>
        <p:nvPicPr>
          <p:cNvPr id="153605" name="Picture 5" descr="diagram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438275" y="2060575"/>
            <a:ext cx="6265863" cy="435133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ERS-ATS COPD Guidelines</a:t>
            </a: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Management of stable COPD</a:t>
            </a:r>
            <a:endParaRPr lang="fr-FR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200000"/>
              </a:spcBef>
              <a:spcAft>
                <a:spcPct val="30000"/>
              </a:spcAft>
            </a:pPr>
            <a:r>
              <a:rPr lang="en-GB"/>
              <a:t>Pharmacological therapy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/>
              <a:t>Long-term oxygen therapy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/>
              <a:t>Pulmonary rehabilitation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/>
              <a:t>Nutrition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/>
              <a:t>Surgery in and for COPD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/>
              <a:t>Sleep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GB"/>
              <a:t>Air travel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iveau">
  <a:themeElements>
    <a:clrScheme name="Niveau 4">
      <a:dk1>
        <a:srgbClr val="6D3696"/>
      </a:dk1>
      <a:lt1>
        <a:srgbClr val="FFFFFF"/>
      </a:lt1>
      <a:dk2>
        <a:srgbClr val="51255D"/>
      </a:dk2>
      <a:lt2>
        <a:srgbClr val="FFFFCC"/>
      </a:lt2>
      <a:accent1>
        <a:srgbClr val="666699"/>
      </a:accent1>
      <a:accent2>
        <a:srgbClr val="800080"/>
      </a:accent2>
      <a:accent3>
        <a:srgbClr val="B3ACB6"/>
      </a:accent3>
      <a:accent4>
        <a:srgbClr val="DADADA"/>
      </a:accent4>
      <a:accent5>
        <a:srgbClr val="B8B8CA"/>
      </a:accent5>
      <a:accent6>
        <a:srgbClr val="730073"/>
      </a:accent6>
      <a:hlink>
        <a:srgbClr val="CCCC00"/>
      </a:hlink>
      <a:folHlink>
        <a:srgbClr val="A3A274"/>
      </a:folHlink>
    </a:clrScheme>
    <a:fontScheme name="Nivea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Niveau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veau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veau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owerFinish113">
  <a:themeElements>
    <a:clrScheme name="">
      <a:dk1>
        <a:srgbClr val="333333"/>
      </a:dk1>
      <a:lt1>
        <a:srgbClr val="FFFFFF"/>
      </a:lt1>
      <a:dk2>
        <a:srgbClr val="0000CC"/>
      </a:dk2>
      <a:lt2>
        <a:srgbClr val="FFFFFF"/>
      </a:lt2>
      <a:accent1>
        <a:srgbClr val="DDDDDD"/>
      </a:accent1>
      <a:accent2>
        <a:srgbClr val="9900CC"/>
      </a:accent2>
      <a:accent3>
        <a:srgbClr val="AAAAE2"/>
      </a:accent3>
      <a:accent4>
        <a:srgbClr val="DADADA"/>
      </a:accent4>
      <a:accent5>
        <a:srgbClr val="EBEBEB"/>
      </a:accent5>
      <a:accent6>
        <a:srgbClr val="8A00B9"/>
      </a:accent6>
      <a:hlink>
        <a:srgbClr val="FF00FF"/>
      </a:hlink>
      <a:folHlink>
        <a:srgbClr val="00C6EE"/>
      </a:folHlink>
    </a:clrScheme>
    <a:fontScheme name="PowerFinish113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owerFinish113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Finish113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Finish113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Finish113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Finish11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Finish11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Finish11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Finish113 8">
        <a:dk1>
          <a:srgbClr val="FFFFFF"/>
        </a:dk1>
        <a:lt1>
          <a:srgbClr val="FFFFFF"/>
        </a:lt1>
        <a:dk2>
          <a:srgbClr val="FFFFFF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DADADA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1537</Words>
  <Application>Microsoft Office PowerPoint</Application>
  <PresentationFormat>On-screen Show (4:3)</PresentationFormat>
  <Paragraphs>248</Paragraphs>
  <Slides>38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Niveau</vt:lpstr>
      <vt:lpstr>PowerFinish113</vt:lpstr>
      <vt:lpstr>PowerPoint Presentation</vt:lpstr>
      <vt:lpstr>COPD ASTHMA and RF</vt:lpstr>
      <vt:lpstr>PowerPoint Presentation</vt:lpstr>
      <vt:lpstr>Definition of COPD</vt:lpstr>
      <vt:lpstr>PowerPoint Presentation</vt:lpstr>
      <vt:lpstr>Pathogenesis and Pathophysiology</vt:lpstr>
      <vt:lpstr>Diagnosis of COPD (1)</vt:lpstr>
      <vt:lpstr>Diagnosis of COPD (4)</vt:lpstr>
      <vt:lpstr>Management of stable COPD</vt:lpstr>
      <vt:lpstr> Bronchodilators</vt:lpstr>
      <vt:lpstr>Pharmacological therapy (4)            Bronchodilators</vt:lpstr>
      <vt:lpstr>Pharmacological therapy (5)            Glucocorticoids</vt:lpstr>
      <vt:lpstr>COPD exacerbation</vt:lpstr>
      <vt:lpstr>Definition, evaluation and  treatment (1)</vt:lpstr>
      <vt:lpstr>Definition, evaluation and  treatment (2)</vt:lpstr>
      <vt:lpstr>Investigation</vt:lpstr>
      <vt:lpstr>Exacerbation of COPD</vt:lpstr>
      <vt:lpstr>In-patient oxygen therapy</vt:lpstr>
      <vt:lpstr>Exacerbation of COPD</vt:lpstr>
      <vt:lpstr>   Asthma Management in Clinical Practice </vt:lpstr>
      <vt:lpstr>PowerPoint Presentation</vt:lpstr>
      <vt:lpstr>            Diagnosis of Asthma</vt:lpstr>
      <vt:lpstr>PowerPoint Presentation</vt:lpstr>
      <vt:lpstr>ICS in Asthma </vt:lpstr>
      <vt:lpstr>ICS in Asthma (cont.)</vt:lpstr>
      <vt:lpstr>LABA with ICS for Asthma Management</vt:lpstr>
      <vt:lpstr>Exacerbations of asthma</vt:lpstr>
      <vt:lpstr>Manegement</vt:lpstr>
      <vt:lpstr>Respiratory Failure</vt:lpstr>
      <vt:lpstr>PowerPoint Presentation</vt:lpstr>
      <vt:lpstr>Causes of type I  RF</vt:lpstr>
      <vt:lpstr>Causes of type II  RF</vt:lpstr>
      <vt:lpstr>PowerPoint Presentation</vt:lpstr>
      <vt:lpstr>PowerPoint Presentation</vt:lpstr>
      <vt:lpstr>How to diagnose a case with RF?</vt:lpstr>
      <vt:lpstr>Clinical manifestations  related to hypoxemia &amp; hypercapnea ( all are non-specific and unreliable &amp; are usually related to cardiovascular, GIT &amp; CNS )</vt:lpstr>
      <vt:lpstr>Management of respiratory failure: principles;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of COPD</dc:title>
  <dc:creator>ALBOSTAN</dc:creator>
  <cp:lastModifiedBy>ALBOSTAN</cp:lastModifiedBy>
  <cp:revision>28</cp:revision>
  <dcterms:created xsi:type="dcterms:W3CDTF">2006-08-16T00:00:00Z</dcterms:created>
  <dcterms:modified xsi:type="dcterms:W3CDTF">2017-11-23T17:30:09Z</dcterms:modified>
</cp:coreProperties>
</file>